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22"/>
  </p:notesMasterIdLst>
  <p:sldIdLst>
    <p:sldId id="256" r:id="rId2"/>
    <p:sldId id="257" r:id="rId3"/>
    <p:sldId id="262" r:id="rId4"/>
    <p:sldId id="258" r:id="rId5"/>
    <p:sldId id="259" r:id="rId6"/>
    <p:sldId id="260" r:id="rId7"/>
    <p:sldId id="261" r:id="rId8"/>
    <p:sldId id="263" r:id="rId9"/>
    <p:sldId id="272" r:id="rId10"/>
    <p:sldId id="274" r:id="rId11"/>
    <p:sldId id="265" r:id="rId12"/>
    <p:sldId id="273" r:id="rId13"/>
    <p:sldId id="266" r:id="rId14"/>
    <p:sldId id="275" r:id="rId15"/>
    <p:sldId id="267" r:id="rId16"/>
    <p:sldId id="281" r:id="rId17"/>
    <p:sldId id="268" r:id="rId18"/>
    <p:sldId id="282" r:id="rId19"/>
    <p:sldId id="280"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59F7A-B03E-49B3-BB2F-EE28D473DB2D}" type="datetimeFigureOut">
              <a:rPr lang="en-US" smtClean="0"/>
              <a:t>04-Oct-23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35BBA7-07C0-4E08-A84D-4F2A0C1F1EC4}" type="slidenum">
              <a:rPr lang="en-US" smtClean="0"/>
              <a:t>‹#›</a:t>
            </a:fld>
            <a:endParaRPr lang="en-US"/>
          </a:p>
        </p:txBody>
      </p:sp>
    </p:spTree>
    <p:extLst>
      <p:ext uri="{BB962C8B-B14F-4D97-AF65-F5344CB8AC3E}">
        <p14:creationId xmlns:p14="http://schemas.microsoft.com/office/powerpoint/2010/main" val="2417745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35BBA7-07C0-4E08-A84D-4F2A0C1F1EC4}" type="slidenum">
              <a:rPr lang="en-US" smtClean="0"/>
              <a:t>1</a:t>
            </a:fld>
            <a:endParaRPr lang="en-US"/>
          </a:p>
        </p:txBody>
      </p:sp>
    </p:spTree>
    <p:extLst>
      <p:ext uri="{BB962C8B-B14F-4D97-AF65-F5344CB8AC3E}">
        <p14:creationId xmlns:p14="http://schemas.microsoft.com/office/powerpoint/2010/main" val="2064640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2349076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1820664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4267397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EF161D-1398-4B33-953F-355C903C9B42}" type="datetimeFigureOut">
              <a:rPr lang="en-US" smtClean="0"/>
              <a:t>04-Oct-23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3850591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EF161D-1398-4B33-953F-355C903C9B42}" type="datetimeFigureOut">
              <a:rPr lang="en-US" smtClean="0"/>
              <a:t>04-Oct-23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213166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EF161D-1398-4B33-953F-355C903C9B42}" type="datetimeFigureOut">
              <a:rPr lang="en-US" smtClean="0"/>
              <a:t>04-Oct-23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1414923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EF161D-1398-4B33-953F-355C903C9B42}" type="datetimeFigureOut">
              <a:rPr lang="en-US" smtClean="0"/>
              <a:t>04-Oct-23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3862467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EF161D-1398-4B33-953F-355C903C9B42}" type="datetimeFigureOut">
              <a:rPr lang="en-US" smtClean="0"/>
              <a:t>04-Oct-23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856924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EF161D-1398-4B33-953F-355C903C9B42}" type="datetimeFigureOut">
              <a:rPr lang="en-US" smtClean="0"/>
              <a:t>04-Oct-23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2747903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147551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675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2209626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86410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1471197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1243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EF161D-1398-4B33-953F-355C903C9B42}" type="datetimeFigureOut">
              <a:rPr lang="en-US" smtClean="0"/>
              <a:t>04-Oct-23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8E5B0B-6F84-4EC6-A72A-F0AEF01824BD}" type="slidenum">
              <a:rPr lang="en-US" smtClean="0"/>
              <a:t>‹#›</a:t>
            </a:fld>
            <a:endParaRPr lang="en-US"/>
          </a:p>
        </p:txBody>
      </p:sp>
    </p:spTree>
    <p:extLst>
      <p:ext uri="{BB962C8B-B14F-4D97-AF65-F5344CB8AC3E}">
        <p14:creationId xmlns:p14="http://schemas.microsoft.com/office/powerpoint/2010/main" val="1089302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EF161D-1398-4B33-953F-355C903C9B42}" type="datetimeFigureOut">
              <a:rPr lang="en-US" smtClean="0"/>
              <a:t>04-Oct-23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F8E5B0B-6F84-4EC6-A72A-F0AEF01824BD}" type="slidenum">
              <a:rPr lang="en-US" smtClean="0"/>
              <a:t>‹#›</a:t>
            </a:fld>
            <a:endParaRPr lang="en-US"/>
          </a:p>
        </p:txBody>
      </p:sp>
    </p:spTree>
    <p:extLst>
      <p:ext uri="{BB962C8B-B14F-4D97-AF65-F5344CB8AC3E}">
        <p14:creationId xmlns:p14="http://schemas.microsoft.com/office/powerpoint/2010/main" val="36369065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26" Type="http://schemas.openxmlformats.org/officeDocument/2006/relationships/image" Target="../media/image37.pn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png"/><Relationship Id="rId2" Type="http://schemas.openxmlformats.org/officeDocument/2006/relationships/image" Target="../media/image1.png"/><Relationship Id="rId16" Type="http://schemas.openxmlformats.org/officeDocument/2006/relationships/image" Target="../media/image27.png"/><Relationship Id="rId20" Type="http://schemas.openxmlformats.org/officeDocument/2006/relationships/image" Target="../media/image31.png"/><Relationship Id="rId29"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24" Type="http://schemas.openxmlformats.org/officeDocument/2006/relationships/image" Target="../media/image35.png"/><Relationship Id="rId5" Type="http://schemas.openxmlformats.org/officeDocument/2006/relationships/image" Target="../media/image16.png"/><Relationship Id="rId15" Type="http://schemas.openxmlformats.org/officeDocument/2006/relationships/image" Target="../media/image26.png"/><Relationship Id="rId23" Type="http://schemas.openxmlformats.org/officeDocument/2006/relationships/image" Target="../media/image34.png"/><Relationship Id="rId28" Type="http://schemas.openxmlformats.org/officeDocument/2006/relationships/image" Target="../media/image39.png"/><Relationship Id="rId10" Type="http://schemas.openxmlformats.org/officeDocument/2006/relationships/image" Target="../media/image21.png"/><Relationship Id="rId19" Type="http://schemas.openxmlformats.org/officeDocument/2006/relationships/image" Target="../media/image30.png"/><Relationship Id="rId31" Type="http://schemas.openxmlformats.org/officeDocument/2006/relationships/image" Target="../media/image42.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 Id="rId22" Type="http://schemas.openxmlformats.org/officeDocument/2006/relationships/image" Target="../media/image33.png"/><Relationship Id="rId27" Type="http://schemas.openxmlformats.org/officeDocument/2006/relationships/image" Target="../media/image38.png"/><Relationship Id="rId30"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61208" y="796331"/>
            <a:ext cx="4879424" cy="829964"/>
          </a:xfrm>
        </p:spPr>
        <p:txBody>
          <a:bodyPr/>
          <a:lstStyle/>
          <a:p>
            <a:r>
              <a:rPr lang="en-US" dirty="0" smtClean="0"/>
              <a:t>NND OIL &amp; GAS</a:t>
            </a:r>
            <a:endParaRPr lang="en-US" dirty="0"/>
          </a:p>
        </p:txBody>
      </p:sp>
      <p:sp>
        <p:nvSpPr>
          <p:cNvPr id="3" name="Subtitle 2"/>
          <p:cNvSpPr>
            <a:spLocks noGrp="1"/>
          </p:cNvSpPr>
          <p:nvPr>
            <p:ph type="subTitle" idx="1"/>
          </p:nvPr>
        </p:nvSpPr>
        <p:spPr>
          <a:xfrm>
            <a:off x="2976665" y="1695009"/>
            <a:ext cx="4663967" cy="1143725"/>
          </a:xfrm>
        </p:spPr>
        <p:txBody>
          <a:bodyPr>
            <a:normAutofit/>
          </a:bodyPr>
          <a:lstStyle/>
          <a:p>
            <a:pPr algn="l"/>
            <a:r>
              <a:rPr lang="en-US" sz="1900" dirty="0" smtClean="0">
                <a:latin typeface="Calibri Light" panose="020F0302020204030204" pitchFamily="34" charset="0"/>
                <a:cs typeface="Calibri Light" panose="020F0302020204030204" pitchFamily="34" charset="0"/>
              </a:rPr>
              <a:t>23, Anant Industrial Estate, Rakhial, Opposite to Comet Industrial Estate,</a:t>
            </a:r>
            <a:r>
              <a:rPr lang="en-US" sz="1900" dirty="0">
                <a:latin typeface="Calibri Light" panose="020F0302020204030204" pitchFamily="34" charset="0"/>
                <a:cs typeface="Calibri Light" panose="020F0302020204030204" pitchFamily="34" charset="0"/>
              </a:rPr>
              <a:t> </a:t>
            </a:r>
            <a:r>
              <a:rPr lang="en-US" sz="1900" dirty="0" smtClean="0">
                <a:latin typeface="Calibri Light" panose="020F0302020204030204" pitchFamily="34" charset="0"/>
                <a:cs typeface="Calibri Light" panose="020F0302020204030204" pitchFamily="34" charset="0"/>
              </a:rPr>
              <a:t>Ahmedabad,             Contact No:+91898011899, 9067590848</a:t>
            </a:r>
          </a:p>
          <a:p>
            <a:pPr algn="l"/>
            <a:endParaRPr lang="en-US" dirty="0">
              <a:latin typeface="Calibri Light" panose="020F0302020204030204" pitchFamily="34" charset="0"/>
              <a:cs typeface="Calibri Light" panose="020F0302020204030204" pitchFamily="34" charset="0"/>
            </a:endParaRPr>
          </a:p>
        </p:txBody>
      </p:sp>
      <p:pic>
        <p:nvPicPr>
          <p:cNvPr id="5" name="Picture 4"/>
          <p:cNvPicPr>
            <a:picLocks noChangeAspect="1"/>
          </p:cNvPicPr>
          <p:nvPr/>
        </p:nvPicPr>
        <p:blipFill>
          <a:blip r:embed="rId3"/>
          <a:stretch>
            <a:fillRect/>
          </a:stretch>
        </p:blipFill>
        <p:spPr>
          <a:xfrm>
            <a:off x="10058400" y="67765"/>
            <a:ext cx="1905895" cy="1078647"/>
          </a:xfrm>
          <a:prstGeom prst="rect">
            <a:avLst/>
          </a:prstGeom>
        </p:spPr>
      </p:pic>
      <p:pic>
        <p:nvPicPr>
          <p:cNvPr id="8" name="Picture 7"/>
          <p:cNvPicPr>
            <a:picLocks noChangeAspect="1"/>
          </p:cNvPicPr>
          <p:nvPr/>
        </p:nvPicPr>
        <p:blipFill>
          <a:blip r:embed="rId4"/>
          <a:stretch>
            <a:fillRect/>
          </a:stretch>
        </p:blipFill>
        <p:spPr>
          <a:xfrm>
            <a:off x="2360617" y="3203127"/>
            <a:ext cx="2070222" cy="3090494"/>
          </a:xfrm>
          <a:prstGeom prst="rect">
            <a:avLst/>
          </a:prstGeom>
          <a:scene3d>
            <a:camera prst="orthographicFront"/>
            <a:lightRig rig="threePt" dir="t"/>
          </a:scene3d>
          <a:sp3d>
            <a:bevelT prst="relaxedInset"/>
          </a:sp3d>
        </p:spPr>
      </p:pic>
      <p:pic>
        <p:nvPicPr>
          <p:cNvPr id="9" name="Picture 8"/>
          <p:cNvPicPr>
            <a:picLocks noChangeAspect="1"/>
          </p:cNvPicPr>
          <p:nvPr/>
        </p:nvPicPr>
        <p:blipFill>
          <a:blip r:embed="rId5"/>
          <a:stretch>
            <a:fillRect/>
          </a:stretch>
        </p:blipFill>
        <p:spPr>
          <a:xfrm>
            <a:off x="4430839" y="3203126"/>
            <a:ext cx="1992371" cy="3090494"/>
          </a:xfrm>
          <a:prstGeom prst="rect">
            <a:avLst/>
          </a:prstGeom>
          <a:scene3d>
            <a:camera prst="orthographicFront"/>
            <a:lightRig rig="threePt" dir="t"/>
          </a:scene3d>
          <a:sp3d>
            <a:bevelT prst="relaxedInset"/>
          </a:sp3d>
        </p:spPr>
      </p:pic>
      <p:pic>
        <p:nvPicPr>
          <p:cNvPr id="10" name="Picture 9"/>
          <p:cNvPicPr>
            <a:picLocks noChangeAspect="1"/>
          </p:cNvPicPr>
          <p:nvPr/>
        </p:nvPicPr>
        <p:blipFill>
          <a:blip r:embed="rId6"/>
          <a:stretch>
            <a:fillRect/>
          </a:stretch>
        </p:blipFill>
        <p:spPr>
          <a:xfrm>
            <a:off x="332784" y="3203126"/>
            <a:ext cx="1985445" cy="3090493"/>
          </a:xfrm>
          <a:prstGeom prst="rect">
            <a:avLst/>
          </a:prstGeom>
          <a:scene3d>
            <a:camera prst="orthographicFront"/>
            <a:lightRig rig="threePt" dir="t"/>
          </a:scene3d>
          <a:sp3d>
            <a:bevelT prst="relaxedInset"/>
          </a:sp3d>
        </p:spPr>
      </p:pic>
      <p:pic>
        <p:nvPicPr>
          <p:cNvPr id="16" name="Picture 15"/>
          <p:cNvPicPr>
            <a:picLocks noChangeAspect="1"/>
          </p:cNvPicPr>
          <p:nvPr/>
        </p:nvPicPr>
        <p:blipFill>
          <a:blip r:embed="rId7"/>
          <a:stretch>
            <a:fillRect/>
          </a:stretch>
        </p:blipFill>
        <p:spPr>
          <a:xfrm>
            <a:off x="6423210" y="3203124"/>
            <a:ext cx="2998717" cy="3090495"/>
          </a:xfrm>
          <a:prstGeom prst="rect">
            <a:avLst/>
          </a:prstGeom>
          <a:scene3d>
            <a:camera prst="orthographicFront"/>
            <a:lightRig rig="threePt" dir="t"/>
          </a:scene3d>
          <a:sp3d>
            <a:bevelT prst="relaxedInset"/>
          </a:sp3d>
        </p:spPr>
      </p:pic>
      <p:pic>
        <p:nvPicPr>
          <p:cNvPr id="20" name="Picture 19"/>
          <p:cNvPicPr>
            <a:picLocks noChangeAspect="1"/>
          </p:cNvPicPr>
          <p:nvPr/>
        </p:nvPicPr>
        <p:blipFill>
          <a:blip r:embed="rId8"/>
          <a:stretch>
            <a:fillRect/>
          </a:stretch>
        </p:blipFill>
        <p:spPr>
          <a:xfrm>
            <a:off x="9421927" y="3203123"/>
            <a:ext cx="2558298" cy="3066248"/>
          </a:xfrm>
          <a:prstGeom prst="rect">
            <a:avLst/>
          </a:prstGeom>
          <a:scene3d>
            <a:camera prst="orthographicFront"/>
            <a:lightRig rig="threePt" dir="t"/>
          </a:scene3d>
          <a:sp3d>
            <a:bevelT prst="relaxedInset"/>
          </a:sp3d>
        </p:spPr>
      </p:pic>
    </p:spTree>
    <p:extLst>
      <p:ext uri="{BB962C8B-B14F-4D97-AF65-F5344CB8AC3E}">
        <p14:creationId xmlns:p14="http://schemas.microsoft.com/office/powerpoint/2010/main" val="35132807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OVERVIEW</a:t>
            </a:r>
            <a:endParaRPr lang="en-US" dirty="0"/>
          </a:p>
        </p:txBody>
      </p:sp>
      <p:sp>
        <p:nvSpPr>
          <p:cNvPr id="3" name="Content Placeholder 2"/>
          <p:cNvSpPr>
            <a:spLocks noGrp="1"/>
          </p:cNvSpPr>
          <p:nvPr>
            <p:ph idx="1"/>
          </p:nvPr>
        </p:nvSpPr>
        <p:spPr>
          <a:xfrm>
            <a:off x="677334" y="1378425"/>
            <a:ext cx="8596668" cy="4662938"/>
          </a:xfrm>
        </p:spPr>
        <p:txBody>
          <a:bodyPr/>
          <a:lstStyle/>
          <a:p>
            <a:pPr marL="0" indent="0">
              <a:buNone/>
            </a:pPr>
            <a:r>
              <a:rPr lang="en-US" dirty="0" smtClean="0">
                <a:latin typeface="Calibri Light" panose="020F0302020204030204" pitchFamily="34" charset="0"/>
                <a:cs typeface="Calibri Light" panose="020F0302020204030204" pitchFamily="34" charset="0"/>
              </a:rPr>
              <a:t>NND Oil &amp; GAS Company</a:t>
            </a:r>
            <a:r>
              <a:rPr lang="en-US" dirty="0">
                <a:latin typeface="Calibri Light" panose="020F0302020204030204" pitchFamily="34" charset="0"/>
                <a:cs typeface="Calibri Light" panose="020F0302020204030204" pitchFamily="34" charset="0"/>
              </a:rPr>
              <a:t>, </a:t>
            </a:r>
            <a:r>
              <a:rPr lang="en-US" dirty="0" smtClean="0">
                <a:latin typeface="Calibri Light" panose="020F0302020204030204" pitchFamily="34" charset="0"/>
                <a:cs typeface="Calibri Light" panose="020F0302020204030204" pitchFamily="34" charset="0"/>
              </a:rPr>
              <a:t>delivering </a:t>
            </a:r>
            <a:r>
              <a:rPr lang="en-US" dirty="0">
                <a:latin typeface="Calibri Light" panose="020F0302020204030204" pitchFamily="34" charset="0"/>
                <a:cs typeface="Calibri Light" panose="020F0302020204030204" pitchFamily="34" charset="0"/>
              </a:rPr>
              <a:t>quality </a:t>
            </a:r>
            <a:r>
              <a:rPr lang="en-US" dirty="0" smtClean="0">
                <a:latin typeface="Calibri Light" panose="020F0302020204030204" pitchFamily="34" charset="0"/>
                <a:cs typeface="Calibri Light" panose="020F0302020204030204" pitchFamily="34" charset="0"/>
              </a:rPr>
              <a:t>products with expertise to </a:t>
            </a:r>
            <a:r>
              <a:rPr lang="en-US" dirty="0">
                <a:latin typeface="Calibri Light" panose="020F0302020204030204" pitchFamily="34" charset="0"/>
                <a:cs typeface="Calibri Light" panose="020F0302020204030204" pitchFamily="34" charset="0"/>
              </a:rPr>
              <a:t>major industries from Oil &amp; Gas, </a:t>
            </a:r>
            <a:r>
              <a:rPr lang="en-US" dirty="0" smtClean="0">
                <a:latin typeface="Calibri Light" panose="020F0302020204030204" pitchFamily="34" charset="0"/>
                <a:cs typeface="Calibri Light" panose="020F0302020204030204" pitchFamily="34" charset="0"/>
              </a:rPr>
              <a:t>Chemicals, Fertilizer, pharma or any process industry in </a:t>
            </a:r>
            <a:r>
              <a:rPr lang="en-US" dirty="0">
                <a:latin typeface="Calibri Light" panose="020F0302020204030204" pitchFamily="34" charset="0"/>
                <a:cs typeface="Calibri Light" panose="020F0302020204030204" pitchFamily="34" charset="0"/>
              </a:rPr>
              <a:t>India and </a:t>
            </a:r>
            <a:r>
              <a:rPr lang="en-US" dirty="0" smtClean="0">
                <a:latin typeface="Calibri Light" panose="020F0302020204030204" pitchFamily="34" charset="0"/>
                <a:cs typeface="Calibri Light" panose="020F0302020204030204" pitchFamily="34" charset="0"/>
              </a:rPr>
              <a:t>Overseas.</a:t>
            </a:r>
          </a:p>
          <a:p>
            <a:pPr marL="0" indent="0">
              <a:buNone/>
            </a:pPr>
            <a:r>
              <a:rPr lang="en-US" dirty="0">
                <a:latin typeface="Calibri Light" panose="020F0302020204030204" pitchFamily="34" charset="0"/>
                <a:cs typeface="Calibri Light" panose="020F0302020204030204" pitchFamily="34" charset="0"/>
              </a:rPr>
              <a:t>We design, </a:t>
            </a:r>
            <a:r>
              <a:rPr lang="en-US" dirty="0" smtClean="0">
                <a:latin typeface="Calibri Light" panose="020F0302020204030204" pitchFamily="34" charset="0"/>
                <a:cs typeface="Calibri Light" panose="020F0302020204030204" pitchFamily="34" charset="0"/>
              </a:rPr>
              <a:t>manufacture, supply and </a:t>
            </a:r>
            <a:r>
              <a:rPr lang="en-US" dirty="0">
                <a:latin typeface="Calibri Light" panose="020F0302020204030204" pitchFamily="34" charset="0"/>
                <a:cs typeface="Calibri Light" panose="020F0302020204030204" pitchFamily="34" charset="0"/>
              </a:rPr>
              <a:t>commission products for </a:t>
            </a:r>
            <a:r>
              <a:rPr lang="en-US" dirty="0" smtClean="0">
                <a:latin typeface="Calibri Light" panose="020F0302020204030204" pitchFamily="34" charset="0"/>
                <a:cs typeface="Calibri Light" panose="020F0302020204030204" pitchFamily="34" charset="0"/>
              </a:rPr>
              <a:t>the Oil </a:t>
            </a:r>
            <a:r>
              <a:rPr lang="en-US" dirty="0">
                <a:latin typeface="Calibri Light" panose="020F0302020204030204" pitchFamily="34" charset="0"/>
                <a:cs typeface="Calibri Light" panose="020F0302020204030204" pitchFamily="34" charset="0"/>
              </a:rPr>
              <a:t>&amp; Gas, Chemicals, </a:t>
            </a:r>
            <a:r>
              <a:rPr lang="en-US" dirty="0" smtClean="0">
                <a:latin typeface="Calibri Light" panose="020F0302020204030204" pitchFamily="34" charset="0"/>
                <a:cs typeface="Calibri Light" panose="020F0302020204030204" pitchFamily="34" charset="0"/>
              </a:rPr>
              <a:t>Fertilizer, Pharma </a:t>
            </a:r>
            <a:r>
              <a:rPr lang="en-US" dirty="0">
                <a:latin typeface="Calibri Light" panose="020F0302020204030204" pitchFamily="34" charset="0"/>
                <a:cs typeface="Calibri Light" panose="020F0302020204030204" pitchFamily="34" charset="0"/>
              </a:rPr>
              <a:t>or any </a:t>
            </a:r>
            <a:r>
              <a:rPr lang="en-US" dirty="0" smtClean="0">
                <a:latin typeface="Calibri Light" panose="020F0302020204030204" pitchFamily="34" charset="0"/>
                <a:cs typeface="Calibri Light" panose="020F0302020204030204" pitchFamily="34" charset="0"/>
              </a:rPr>
              <a:t>Process </a:t>
            </a:r>
            <a:r>
              <a:rPr lang="en-US" dirty="0">
                <a:latin typeface="Calibri Light" panose="020F0302020204030204" pitchFamily="34" charset="0"/>
                <a:cs typeface="Calibri Light" panose="020F0302020204030204" pitchFamily="34" charset="0"/>
              </a:rPr>
              <a:t>industry in India and Overseas</a:t>
            </a:r>
            <a:r>
              <a:rPr lang="en-US" dirty="0" smtClean="0">
                <a:latin typeface="Calibri Light" panose="020F0302020204030204" pitchFamily="34" charset="0"/>
                <a:cs typeface="Calibri Light" panose="020F0302020204030204" pitchFamily="34" charset="0"/>
              </a:rPr>
              <a:t>. </a:t>
            </a:r>
            <a:r>
              <a:rPr lang="en-US" dirty="0">
                <a:latin typeface="Calibri Light" panose="020F0302020204030204" pitchFamily="34" charset="0"/>
                <a:cs typeface="Calibri Light" panose="020F0302020204030204" pitchFamily="34" charset="0"/>
              </a:rPr>
              <a:t>Our expertise includes </a:t>
            </a:r>
            <a:r>
              <a:rPr lang="en-US" dirty="0" smtClean="0">
                <a:latin typeface="Calibri Light" panose="020F0302020204030204" pitchFamily="34" charset="0"/>
                <a:cs typeface="Calibri Light" panose="020F0302020204030204" pitchFamily="34" charset="0"/>
              </a:rPr>
              <a:t>design &amp; manufacturing of All types of chemical injection quills, Sample Quills/probes, Corrosion coupons, Inline static Mixer, Fluid measuring systems (Venturi meters, Orifice systems), Flame arrestor, Natural Draft &amp; forced draft burners, Chemical Dosing systems, </a:t>
            </a:r>
            <a:r>
              <a:rPr lang="en-US" dirty="0">
                <a:latin typeface="Calibri Light" panose="020F0302020204030204" pitchFamily="34" charset="0"/>
                <a:cs typeface="Calibri Light" panose="020F0302020204030204" pitchFamily="34" charset="0"/>
              </a:rPr>
              <a:t>P</a:t>
            </a:r>
            <a:r>
              <a:rPr lang="en-US" dirty="0" smtClean="0">
                <a:latin typeface="Calibri Light" panose="020F0302020204030204" pitchFamily="34" charset="0"/>
                <a:cs typeface="Calibri Light" panose="020F0302020204030204" pitchFamily="34" charset="0"/>
              </a:rPr>
              <a:t>ressure </a:t>
            </a:r>
            <a:r>
              <a:rPr lang="en-US" dirty="0">
                <a:latin typeface="Calibri Light" panose="020F0302020204030204" pitchFamily="34" charset="0"/>
                <a:cs typeface="Calibri Light" panose="020F0302020204030204" pitchFamily="34" charset="0"/>
              </a:rPr>
              <a:t>vessels, heater treater, </a:t>
            </a:r>
            <a:r>
              <a:rPr lang="en-US" dirty="0" smtClean="0">
                <a:latin typeface="Calibri Light" panose="020F0302020204030204" pitchFamily="34" charset="0"/>
                <a:cs typeface="Calibri Light" panose="020F0302020204030204" pitchFamily="34" charset="0"/>
              </a:rPr>
              <a:t>storage vessels, Oil &amp; Gas separators, KOD, Scrubbers, Indirect bath heaters, Enclosed ground flares, Liquid transfer skids </a:t>
            </a:r>
            <a:r>
              <a:rPr lang="en-US" dirty="0">
                <a:latin typeface="Calibri Light" panose="020F0302020204030204" pitchFamily="34" charset="0"/>
                <a:cs typeface="Calibri Light" panose="020F0302020204030204" pitchFamily="34" charset="0"/>
              </a:rPr>
              <a:t>and ancillary equipment serving the aforementioned </a:t>
            </a:r>
            <a:r>
              <a:rPr lang="en-US" dirty="0" smtClean="0">
                <a:latin typeface="Calibri Light" panose="020F0302020204030204" pitchFamily="34" charset="0"/>
                <a:cs typeface="Calibri Light" panose="020F0302020204030204" pitchFamily="34" charset="0"/>
              </a:rPr>
              <a:t>industries.</a:t>
            </a:r>
          </a:p>
          <a:p>
            <a:pPr marL="0" indent="0">
              <a:buNone/>
            </a:pPr>
            <a:r>
              <a:rPr lang="en-US" dirty="0" smtClean="0">
                <a:latin typeface="Calibri Light" panose="020F0302020204030204" pitchFamily="34" charset="0"/>
                <a:cs typeface="Calibri Light" panose="020F0302020204030204" pitchFamily="34" charset="0"/>
              </a:rPr>
              <a:t>We are also in providing Design consultancy services, Cost Optimization service, HSE studies like F&amp;G Mapping study, Flare radiation analysis, Hazardous area classification study, etc.</a:t>
            </a:r>
          </a:p>
          <a:p>
            <a:pPr marL="0" indent="0">
              <a:buNone/>
            </a:pPr>
            <a:r>
              <a:rPr lang="en-US" dirty="0" smtClean="0">
                <a:latin typeface="Calibri Light" panose="020F0302020204030204" pitchFamily="34" charset="0"/>
                <a:cs typeface="Calibri Light" panose="020F0302020204030204" pitchFamily="34" charset="0"/>
              </a:rPr>
              <a:t>We are an ISO 9001: 2015 company certified.</a:t>
            </a:r>
          </a:p>
          <a:p>
            <a:pPr marL="0" indent="0">
              <a:buNone/>
            </a:pPr>
            <a:endParaRPr lang="en-US"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2311256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552" y="2473885"/>
            <a:ext cx="7497674" cy="1320800"/>
          </a:xfrm>
        </p:spPr>
        <p:txBody>
          <a:bodyPr>
            <a:normAutofit fontScale="90000"/>
          </a:bodyPr>
          <a:lstStyle/>
          <a:p>
            <a:pPr algn="ctr"/>
            <a:r>
              <a:rPr lang="en-US" dirty="0" smtClean="0"/>
              <a:t>Manufacturing of Products &amp; Services provided By NND OIL &amp; GAS</a:t>
            </a:r>
            <a:endParaRPr lang="en-US" dirty="0"/>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
        <p:nvSpPr>
          <p:cNvPr id="3" name="Rectangle 2"/>
          <p:cNvSpPr/>
          <p:nvPr/>
        </p:nvSpPr>
        <p:spPr>
          <a:xfrm>
            <a:off x="1683657" y="2336800"/>
            <a:ext cx="7355569" cy="14578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5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a:xfrm>
            <a:off x="677334" y="1555845"/>
            <a:ext cx="8596668" cy="4653886"/>
          </a:xfrm>
        </p:spPr>
        <p:txBody>
          <a:bodyPr>
            <a:normAutofit/>
          </a:bodyPr>
          <a:lstStyle/>
          <a:p>
            <a:r>
              <a:rPr lang="en-US" b="1" dirty="0" smtClean="0">
                <a:latin typeface="Calibri Light" panose="020F0302020204030204" pitchFamily="34" charset="0"/>
                <a:cs typeface="Calibri Light" panose="020F0302020204030204" pitchFamily="34" charset="0"/>
              </a:rPr>
              <a:t>Chemical Injection Quill</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Retrievable type injection Quill</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Self Retrievable type Injection Quill</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Double Ball Block &amp; bleed type Injection quill</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Monoflanged double block &amp; bleed type injection quill.</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Fixed Type injection quills.</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Sample Quills/probes</a:t>
            </a:r>
          </a:p>
          <a:p>
            <a:pPr marL="342900" lvl="1" indent="-342900"/>
            <a:r>
              <a:rPr lang="en-US" sz="1800" b="1" dirty="0" smtClean="0">
                <a:latin typeface="Calibri Light" panose="020F0302020204030204" pitchFamily="34" charset="0"/>
                <a:cs typeface="Calibri Light" panose="020F0302020204030204" pitchFamily="34" charset="0"/>
              </a:rPr>
              <a:t>Corrosion Coupon</a:t>
            </a:r>
          </a:p>
          <a:p>
            <a:pPr marL="342900" lvl="1" indent="-342900"/>
            <a:r>
              <a:rPr lang="en-US" sz="1800" b="1" dirty="0" smtClean="0">
                <a:latin typeface="Calibri Light" panose="020F0302020204030204" pitchFamily="34" charset="0"/>
                <a:cs typeface="Calibri Light" panose="020F0302020204030204" pitchFamily="34" charset="0"/>
              </a:rPr>
              <a:t>Inline </a:t>
            </a:r>
            <a:r>
              <a:rPr lang="en-US" sz="1800" b="1" dirty="0">
                <a:latin typeface="Calibri Light" panose="020F0302020204030204" pitchFamily="34" charset="0"/>
                <a:cs typeface="Calibri Light" panose="020F0302020204030204" pitchFamily="34" charset="0"/>
              </a:rPr>
              <a:t>Static </a:t>
            </a:r>
            <a:r>
              <a:rPr lang="en-US" sz="1800" b="1" dirty="0" smtClean="0">
                <a:latin typeface="Calibri Light" panose="020F0302020204030204" pitchFamily="34" charset="0"/>
                <a:cs typeface="Calibri Light" panose="020F0302020204030204" pitchFamily="34" charset="0"/>
              </a:rPr>
              <a:t>Mixer / Flow Mixer</a:t>
            </a:r>
          </a:p>
          <a:p>
            <a:pPr marL="342900" lvl="1" indent="-342900"/>
            <a:r>
              <a:rPr lang="en-US" sz="1800" b="1" dirty="0" smtClean="0">
                <a:latin typeface="Calibri Light" panose="020F0302020204030204" pitchFamily="34" charset="0"/>
                <a:cs typeface="Calibri Light" panose="020F0302020204030204" pitchFamily="34" charset="0"/>
              </a:rPr>
              <a:t>Sample Cooler</a:t>
            </a:r>
          </a:p>
          <a:p>
            <a:pPr marL="342900" lvl="1" indent="-342900"/>
            <a:endParaRPr lang="en-US" sz="1800" dirty="0"/>
          </a:p>
          <a:p>
            <a:endParaRPr lang="en-US" dirty="0" smtClean="0"/>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1383775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119116"/>
            <a:ext cx="8596668" cy="5008729"/>
          </a:xfrm>
        </p:spPr>
        <p:txBody>
          <a:bodyPr>
            <a:normAutofit/>
          </a:bodyPr>
          <a:lstStyle/>
          <a:p>
            <a:pPr marL="342900" lvl="1" indent="-342900"/>
            <a:r>
              <a:rPr lang="en-US" sz="1800" b="1" dirty="0" smtClean="0">
                <a:latin typeface="Calibri Light" panose="020F0302020204030204" pitchFamily="34" charset="0"/>
                <a:cs typeface="Calibri Light" panose="020F0302020204030204" pitchFamily="34" charset="0"/>
              </a:rPr>
              <a:t>Measuring system </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Venturi Meter</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Orifice Meter</a:t>
            </a:r>
          </a:p>
          <a:p>
            <a:r>
              <a:rPr lang="en-US" b="1" dirty="0" smtClean="0">
                <a:latin typeface="Calibri Light" panose="020F0302020204030204" pitchFamily="34" charset="0"/>
                <a:cs typeface="Calibri Light" panose="020F0302020204030204" pitchFamily="34" charset="0"/>
              </a:rPr>
              <a:t>Natural </a:t>
            </a:r>
            <a:r>
              <a:rPr lang="en-US" b="1" dirty="0">
                <a:latin typeface="Calibri Light" panose="020F0302020204030204" pitchFamily="34" charset="0"/>
                <a:cs typeface="Calibri Light" panose="020F0302020204030204" pitchFamily="34" charset="0"/>
              </a:rPr>
              <a:t>Draft Burner with burner Management </a:t>
            </a:r>
            <a:r>
              <a:rPr lang="en-US" b="1" dirty="0" smtClean="0">
                <a:latin typeface="Calibri Light" panose="020F0302020204030204" pitchFamily="34" charset="0"/>
                <a:cs typeface="Calibri Light" panose="020F0302020204030204" pitchFamily="34" charset="0"/>
              </a:rPr>
              <a:t>system (</a:t>
            </a:r>
            <a:r>
              <a:rPr lang="en-US" b="1" dirty="0">
                <a:latin typeface="Calibri Light" panose="020F0302020204030204" pitchFamily="34" charset="0"/>
                <a:cs typeface="Calibri Light" panose="020F0302020204030204" pitchFamily="34" charset="0"/>
              </a:rPr>
              <a:t>New </a:t>
            </a:r>
            <a:r>
              <a:rPr lang="en-US" b="1" dirty="0" smtClean="0">
                <a:latin typeface="Calibri Light" panose="020F0302020204030204" pitchFamily="34" charset="0"/>
                <a:cs typeface="Calibri Light" panose="020F0302020204030204" pitchFamily="34" charset="0"/>
              </a:rPr>
              <a:t>addition </a:t>
            </a:r>
            <a:r>
              <a:rPr lang="en-US" b="1" dirty="0">
                <a:latin typeface="Calibri Light" panose="020F0302020204030204" pitchFamily="34" charset="0"/>
                <a:cs typeface="Calibri Light" panose="020F0302020204030204" pitchFamily="34" charset="0"/>
              </a:rPr>
              <a:t>to portfolio)</a:t>
            </a:r>
          </a:p>
          <a:p>
            <a:r>
              <a:rPr lang="en-US" b="1" dirty="0">
                <a:latin typeface="Calibri Light" panose="020F0302020204030204" pitchFamily="34" charset="0"/>
                <a:cs typeface="Calibri Light" panose="020F0302020204030204" pitchFamily="34" charset="0"/>
              </a:rPr>
              <a:t>Forced Draft Burner with burner Management </a:t>
            </a:r>
            <a:r>
              <a:rPr lang="en-US" b="1" dirty="0" smtClean="0">
                <a:latin typeface="Calibri Light" panose="020F0302020204030204" pitchFamily="34" charset="0"/>
                <a:cs typeface="Calibri Light" panose="020F0302020204030204" pitchFamily="34" charset="0"/>
              </a:rPr>
              <a:t>system </a:t>
            </a:r>
            <a:r>
              <a:rPr lang="en-US" b="1" dirty="0">
                <a:latin typeface="Calibri Light" panose="020F0302020204030204" pitchFamily="34" charset="0"/>
                <a:cs typeface="Calibri Light" panose="020F0302020204030204" pitchFamily="34" charset="0"/>
              </a:rPr>
              <a:t>(New addition to portfolio</a:t>
            </a:r>
            <a:r>
              <a:rPr lang="en-US" b="1" dirty="0" smtClean="0">
                <a:latin typeface="Calibri Light" panose="020F0302020204030204" pitchFamily="34" charset="0"/>
                <a:cs typeface="Calibri Light" panose="020F0302020204030204" pitchFamily="34" charset="0"/>
              </a:rPr>
              <a:t>)</a:t>
            </a:r>
          </a:p>
          <a:p>
            <a:r>
              <a:rPr lang="en-US" b="1" dirty="0" smtClean="0">
                <a:latin typeface="Calibri Light" panose="020F0302020204030204" pitchFamily="34" charset="0"/>
                <a:cs typeface="Calibri Light" panose="020F0302020204030204" pitchFamily="34" charset="0"/>
              </a:rPr>
              <a:t>Oil &amp; Gas Equipment's </a:t>
            </a:r>
            <a:r>
              <a:rPr lang="en-US" b="1" dirty="0">
                <a:latin typeface="Calibri Light" panose="020F0302020204030204" pitchFamily="34" charset="0"/>
                <a:cs typeface="Calibri Light" panose="020F0302020204030204" pitchFamily="34" charset="0"/>
              </a:rPr>
              <a:t>(New addition to </a:t>
            </a:r>
            <a:r>
              <a:rPr lang="en-US" b="1" dirty="0" smtClean="0">
                <a:latin typeface="Calibri Light" panose="020F0302020204030204" pitchFamily="34" charset="0"/>
                <a:cs typeface="Calibri Light" panose="020F0302020204030204" pitchFamily="34" charset="0"/>
              </a:rPr>
              <a:t>portfolio)</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Separator</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Pressure vessels</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Scrubbers &amp; KOD</a:t>
            </a:r>
            <a:endParaRPr lang="en-US" sz="1800" dirty="0">
              <a:latin typeface="Calibri Light" panose="020F0302020204030204" pitchFamily="34" charset="0"/>
              <a:cs typeface="Calibri Light" panose="020F0302020204030204" pitchFamily="34" charset="0"/>
            </a:endParaRP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Enclosed Ground Flare system</a:t>
            </a:r>
            <a:endParaRPr lang="en-US" sz="1800" dirty="0">
              <a:latin typeface="Calibri Light" panose="020F0302020204030204" pitchFamily="34" charset="0"/>
              <a:cs typeface="Calibri Light" panose="020F0302020204030204" pitchFamily="34" charset="0"/>
            </a:endParaRP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Indirect Bath </a:t>
            </a:r>
            <a:r>
              <a:rPr lang="en-US" sz="1800" dirty="0" smtClean="0">
                <a:latin typeface="Calibri Light" panose="020F0302020204030204" pitchFamily="34" charset="0"/>
                <a:cs typeface="Calibri Light" panose="020F0302020204030204" pitchFamily="34" charset="0"/>
              </a:rPr>
              <a:t>Heaters</a:t>
            </a:r>
          </a:p>
          <a:p>
            <a:pPr marL="342900" lvl="1" indent="-342900"/>
            <a:r>
              <a:rPr lang="en-US" sz="1800" b="1" dirty="0">
                <a:latin typeface="Calibri Light" panose="020F0302020204030204" pitchFamily="34" charset="0"/>
                <a:cs typeface="Calibri Light" panose="020F0302020204030204" pitchFamily="34" charset="0"/>
              </a:rPr>
              <a:t>Chemical Dosing systems ( Marketing for Shree Rajeshwari Engineering works)</a:t>
            </a:r>
          </a:p>
          <a:p>
            <a:pPr lvl="1">
              <a:buFont typeface="Wingdings" panose="05000000000000000000" pitchFamily="2" charset="2"/>
              <a:buChar char="q"/>
            </a:pPr>
            <a:endParaRPr lang="en-US" sz="1800" dirty="0" smtClean="0">
              <a:latin typeface="Calibri Light" panose="020F0302020204030204" pitchFamily="34" charset="0"/>
              <a:cs typeface="Calibri Light" panose="020F0302020204030204" pitchFamily="34" charset="0"/>
            </a:endParaRPr>
          </a:p>
          <a:p>
            <a:endParaRPr lang="en-US" b="1"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3265216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a:t>
            </a:r>
            <a:endParaRPr lang="en-US" dirty="0"/>
          </a:p>
        </p:txBody>
      </p:sp>
      <p:sp>
        <p:nvSpPr>
          <p:cNvPr id="3" name="Content Placeholder 2"/>
          <p:cNvSpPr>
            <a:spLocks noGrp="1"/>
          </p:cNvSpPr>
          <p:nvPr>
            <p:ph idx="1"/>
          </p:nvPr>
        </p:nvSpPr>
        <p:spPr>
          <a:xfrm>
            <a:off x="677334" y="1569493"/>
            <a:ext cx="8596668" cy="4471869"/>
          </a:xfrm>
        </p:spPr>
        <p:txBody>
          <a:bodyPr/>
          <a:lstStyle/>
          <a:p>
            <a:r>
              <a:rPr lang="en-US" dirty="0" smtClean="0"/>
              <a:t>Cost Optimization</a:t>
            </a:r>
          </a:p>
          <a:p>
            <a:r>
              <a:rPr lang="en-US" dirty="0" smtClean="0"/>
              <a:t>Feed service for project/ Project concept</a:t>
            </a:r>
          </a:p>
          <a:p>
            <a:r>
              <a:rPr lang="en-US" dirty="0" smtClean="0"/>
              <a:t>Design service &amp; consultancy</a:t>
            </a:r>
          </a:p>
          <a:p>
            <a:r>
              <a:rPr lang="en-US" dirty="0" smtClean="0"/>
              <a:t>Package Integration service</a:t>
            </a:r>
          </a:p>
          <a:p>
            <a:r>
              <a:rPr lang="en-US" dirty="0" smtClean="0"/>
              <a:t>HSE studies </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Fire </a:t>
            </a:r>
            <a:r>
              <a:rPr lang="en-US" sz="1800" dirty="0">
                <a:latin typeface="Calibri Light" panose="020F0302020204030204" pitchFamily="34" charset="0"/>
                <a:cs typeface="Calibri Light" panose="020F0302020204030204" pitchFamily="34" charset="0"/>
              </a:rPr>
              <a:t>&amp; Gas Mapping study</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Flare Simulation &amp; radiation study</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Hazardous area </a:t>
            </a:r>
            <a:r>
              <a:rPr lang="en-US" sz="1800" dirty="0" smtClean="0">
                <a:latin typeface="Calibri Light" panose="020F0302020204030204" pitchFamily="34" charset="0"/>
                <a:cs typeface="Calibri Light" panose="020F0302020204030204" pitchFamily="34" charset="0"/>
              </a:rPr>
              <a:t>classification</a:t>
            </a: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41846798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1301" y="2650884"/>
            <a:ext cx="8596668" cy="1320800"/>
          </a:xfrm>
        </p:spPr>
        <p:txBody>
          <a:bodyPr/>
          <a:lstStyle/>
          <a:p>
            <a:r>
              <a:rPr lang="en-US" dirty="0" smtClean="0"/>
              <a:t>PRODUCT BRIEF</a:t>
            </a:r>
            <a:endParaRPr lang="en-US" dirty="0"/>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
        <p:nvSpPr>
          <p:cNvPr id="3" name="Rectangle 2"/>
          <p:cNvSpPr/>
          <p:nvPr/>
        </p:nvSpPr>
        <p:spPr>
          <a:xfrm>
            <a:off x="2612571" y="2510971"/>
            <a:ext cx="3817258" cy="101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9482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9264"/>
            <a:ext cx="8596668" cy="837063"/>
          </a:xfrm>
        </p:spPr>
        <p:txBody>
          <a:bodyPr/>
          <a:lstStyle/>
          <a:p>
            <a:r>
              <a:rPr lang="en-US" dirty="0" smtClean="0"/>
              <a:t>Chemical Injection Quills</a:t>
            </a:r>
            <a:endParaRPr lang="en-US" dirty="0"/>
          </a:p>
        </p:txBody>
      </p:sp>
      <p:sp>
        <p:nvSpPr>
          <p:cNvPr id="3" name="Content Placeholder 2"/>
          <p:cNvSpPr>
            <a:spLocks noGrp="1"/>
          </p:cNvSpPr>
          <p:nvPr>
            <p:ph idx="1"/>
          </p:nvPr>
        </p:nvSpPr>
        <p:spPr>
          <a:xfrm>
            <a:off x="253218" y="886265"/>
            <a:ext cx="10522634" cy="5627078"/>
          </a:xfrm>
        </p:spPr>
        <p:txBody>
          <a:bodyPr/>
          <a:lstStyle/>
          <a:p>
            <a:r>
              <a:rPr lang="en-US" dirty="0" smtClean="0">
                <a:latin typeface="Calibri Light" panose="020F0302020204030204" pitchFamily="34" charset="0"/>
                <a:cs typeface="Calibri Light" panose="020F0302020204030204" pitchFamily="34" charset="0"/>
              </a:rPr>
              <a:t>A chemical injection quill is a piping specialty item, used to inject/transfer chemicals to main                  process fluid to achieve the required performance of main process fluid by efficient mixing with                 main process fluid.</a:t>
            </a:r>
          </a:p>
          <a:p>
            <a:r>
              <a:rPr lang="en-US" dirty="0" smtClean="0">
                <a:latin typeface="Calibri Light" panose="020F0302020204030204" pitchFamily="34" charset="0"/>
                <a:cs typeface="Calibri Light" panose="020F0302020204030204" pitchFamily="34" charset="0"/>
              </a:rPr>
              <a:t>Chemical injection quill also save the </a:t>
            </a:r>
            <a:r>
              <a:rPr lang="en-US" dirty="0">
                <a:latin typeface="Calibri Light" panose="020F0302020204030204" pitchFamily="34" charset="0"/>
                <a:cs typeface="Calibri Light" panose="020F0302020204030204" pitchFamily="34" charset="0"/>
              </a:rPr>
              <a:t>process header at the injection </a:t>
            </a:r>
            <a:r>
              <a:rPr lang="en-US" dirty="0" smtClean="0">
                <a:latin typeface="Calibri Light" panose="020F0302020204030204" pitchFamily="34" charset="0"/>
                <a:cs typeface="Calibri Light" panose="020F0302020204030204" pitchFamily="34" charset="0"/>
              </a:rPr>
              <a:t>point from the corrosion /             erosion by injecting at specified target location at process header</a:t>
            </a:r>
            <a:r>
              <a:rPr lang="en-US" dirty="0" smtClean="0"/>
              <a:t>.</a:t>
            </a:r>
          </a:p>
          <a:p>
            <a:pPr marL="0" indent="0">
              <a:buNone/>
            </a:pPr>
            <a:endParaRPr lang="en-US" dirty="0" smtClean="0"/>
          </a:p>
          <a:p>
            <a:pPr marL="0" indent="0">
              <a:buNone/>
            </a:pPr>
            <a:r>
              <a:rPr lang="en-US" dirty="0" smtClean="0"/>
              <a:t>  Retrievable (RT Series)   DBB </a:t>
            </a:r>
            <a:r>
              <a:rPr lang="en-US" dirty="0"/>
              <a:t>(</a:t>
            </a:r>
            <a:r>
              <a:rPr lang="en-US" dirty="0" smtClean="0"/>
              <a:t>DB Series)         Retrievable (SRT Series)             Fixed (FXD Series)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620" y="3330214"/>
            <a:ext cx="2222488" cy="3197193"/>
          </a:xfrm>
          <a:prstGeom prst="rect">
            <a:avLst/>
          </a:prstGeom>
          <a:effectLst>
            <a:softEdge rad="25400"/>
          </a:effectLst>
          <a:scene3d>
            <a:camera prst="orthographicFront"/>
            <a:lightRig rig="threePt" dir="t"/>
          </a:scene3d>
          <a:sp3d>
            <a:bevelT prst="relaxedInset"/>
          </a:sp3d>
        </p:spPr>
      </p:pic>
      <p:pic>
        <p:nvPicPr>
          <p:cNvPr id="5" name="Picture 4"/>
          <p:cNvPicPr>
            <a:picLocks noChangeAspect="1"/>
          </p:cNvPicPr>
          <p:nvPr/>
        </p:nvPicPr>
        <p:blipFill>
          <a:blip r:embed="rId3"/>
          <a:stretch>
            <a:fillRect/>
          </a:stretch>
        </p:blipFill>
        <p:spPr>
          <a:xfrm>
            <a:off x="10020510" y="44119"/>
            <a:ext cx="2014347" cy="1187355"/>
          </a:xfrm>
          <a:prstGeom prst="rect">
            <a:avLst/>
          </a:prstGeom>
        </p:spPr>
      </p:pic>
      <p:pic>
        <p:nvPicPr>
          <p:cNvPr id="6" name="Picture 5"/>
          <p:cNvPicPr>
            <a:picLocks noChangeAspect="1"/>
          </p:cNvPicPr>
          <p:nvPr/>
        </p:nvPicPr>
        <p:blipFill>
          <a:blip r:embed="rId4"/>
          <a:stretch>
            <a:fillRect/>
          </a:stretch>
        </p:blipFill>
        <p:spPr>
          <a:xfrm>
            <a:off x="3159737" y="3372419"/>
            <a:ext cx="1605594" cy="3112785"/>
          </a:xfrm>
          <a:prstGeom prst="rect">
            <a:avLst/>
          </a:prstGeom>
          <a:scene3d>
            <a:camera prst="orthographicFront"/>
            <a:lightRig rig="threePt" dir="t"/>
          </a:scene3d>
          <a:sp3d>
            <a:bevelT prst="relaxedInset"/>
          </a:sp3d>
        </p:spPr>
      </p:pic>
      <p:pic>
        <p:nvPicPr>
          <p:cNvPr id="7" name="Picture 6"/>
          <p:cNvPicPr>
            <a:picLocks noChangeAspect="1"/>
          </p:cNvPicPr>
          <p:nvPr/>
        </p:nvPicPr>
        <p:blipFill>
          <a:blip r:embed="rId5"/>
          <a:stretch>
            <a:fillRect/>
          </a:stretch>
        </p:blipFill>
        <p:spPr>
          <a:xfrm>
            <a:off x="5331460" y="3429881"/>
            <a:ext cx="1992371" cy="3090494"/>
          </a:xfrm>
          <a:prstGeom prst="rect">
            <a:avLst/>
          </a:prstGeom>
          <a:scene3d>
            <a:camera prst="orthographicFront"/>
            <a:lightRig rig="threePt" dir="t"/>
          </a:scene3d>
          <a:sp3d>
            <a:bevelT prst="relaxedInset"/>
          </a:sp3d>
        </p:spPr>
      </p:pic>
      <p:pic>
        <p:nvPicPr>
          <p:cNvPr id="8" name="Picture 7"/>
          <p:cNvPicPr>
            <a:picLocks noChangeAspect="1"/>
          </p:cNvPicPr>
          <p:nvPr/>
        </p:nvPicPr>
        <p:blipFill>
          <a:blip r:embed="rId6"/>
          <a:stretch>
            <a:fillRect/>
          </a:stretch>
        </p:blipFill>
        <p:spPr>
          <a:xfrm>
            <a:off x="7889960" y="3422847"/>
            <a:ext cx="2070222" cy="3062357"/>
          </a:xfrm>
          <a:prstGeom prst="rect">
            <a:avLst/>
          </a:prstGeom>
          <a:scene3d>
            <a:camera prst="orthographicFront"/>
            <a:lightRig rig="threePt" dir="t"/>
          </a:scene3d>
          <a:sp3d>
            <a:bevelT prst="relaxedInset"/>
          </a:sp3d>
        </p:spPr>
      </p:pic>
      <p:pic>
        <p:nvPicPr>
          <p:cNvPr id="9" name="Picture 8"/>
          <p:cNvPicPr>
            <a:picLocks noChangeAspect="1"/>
          </p:cNvPicPr>
          <p:nvPr/>
        </p:nvPicPr>
        <p:blipFill>
          <a:blip r:embed="rId7"/>
          <a:stretch>
            <a:fillRect/>
          </a:stretch>
        </p:blipFill>
        <p:spPr>
          <a:xfrm rot="5400000">
            <a:off x="9363883" y="4019146"/>
            <a:ext cx="3062358" cy="1869760"/>
          </a:xfrm>
          <a:prstGeom prst="rect">
            <a:avLst/>
          </a:prstGeom>
          <a:scene3d>
            <a:camera prst="orthographicFront"/>
            <a:lightRig rig="threePt" dir="t"/>
          </a:scene3d>
          <a:sp3d>
            <a:bevelT prst="relaxedInset"/>
          </a:sp3d>
        </p:spPr>
      </p:pic>
    </p:spTree>
    <p:extLst>
      <p:ext uri="{BB962C8B-B14F-4D97-AF65-F5344CB8AC3E}">
        <p14:creationId xmlns:p14="http://schemas.microsoft.com/office/powerpoint/2010/main" val="60774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317" y="351692"/>
            <a:ext cx="9760895" cy="6203853"/>
          </a:xfrm>
        </p:spPr>
        <p:txBody>
          <a:bodyPr>
            <a:normAutofit lnSpcReduction="10000"/>
          </a:bodyPr>
          <a:lstStyle/>
          <a:p>
            <a:pPr marL="0" indent="0" algn="ctr">
              <a:buNone/>
            </a:pP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NND OIL &amp; GAS Injection Quill Series &amp; Specifications</a:t>
            </a:r>
          </a:p>
          <a:p>
            <a:pPr marL="0" indent="0">
              <a:buNone/>
            </a:pPr>
            <a:r>
              <a:rPr lang="en-US" b="1" dirty="0" smtClean="0">
                <a:latin typeface="Calibri Light" panose="020F0302020204030204" pitchFamily="34" charset="0"/>
                <a:cs typeface="Calibri Light" panose="020F0302020204030204" pitchFamily="34" charset="0"/>
              </a:rPr>
              <a:t>Series / Type:</a:t>
            </a:r>
          </a:p>
          <a:p>
            <a:pPr lvl="1"/>
            <a:r>
              <a:rPr lang="en-US" sz="1800" dirty="0" smtClean="0">
                <a:latin typeface="Calibri Light" panose="020F0302020204030204" pitchFamily="34" charset="0"/>
                <a:cs typeface="Calibri Light" panose="020F0302020204030204" pitchFamily="34" charset="0"/>
              </a:rPr>
              <a:t>FXD Series (Fixed Type), </a:t>
            </a:r>
          </a:p>
          <a:p>
            <a:pPr lvl="1"/>
            <a:r>
              <a:rPr lang="en-US" sz="1800" dirty="0" smtClean="0">
                <a:latin typeface="Calibri Light" panose="020F0302020204030204" pitchFamily="34" charset="0"/>
                <a:cs typeface="Calibri Light" panose="020F0302020204030204" pitchFamily="34" charset="0"/>
              </a:rPr>
              <a:t>RT Series (Retrievable Type) </a:t>
            </a:r>
          </a:p>
          <a:p>
            <a:pPr lvl="1"/>
            <a:r>
              <a:rPr lang="en-US" sz="1800" dirty="0" smtClean="0">
                <a:latin typeface="Calibri Light" panose="020F0302020204030204" pitchFamily="34" charset="0"/>
                <a:cs typeface="Calibri Light" panose="020F0302020204030204" pitchFamily="34" charset="0"/>
              </a:rPr>
              <a:t>SRT Series (Self Retrievable Type),</a:t>
            </a:r>
          </a:p>
          <a:p>
            <a:pPr lvl="1"/>
            <a:r>
              <a:rPr lang="en-US" sz="1800" dirty="0" smtClean="0">
                <a:latin typeface="Calibri Light" panose="020F0302020204030204" pitchFamily="34" charset="0"/>
                <a:cs typeface="Calibri Light" panose="020F0302020204030204" pitchFamily="34" charset="0"/>
              </a:rPr>
              <a:t>DB Series (Double Block &amp; bleed type)</a:t>
            </a:r>
          </a:p>
          <a:p>
            <a:pPr marL="0" indent="0">
              <a:buNone/>
            </a:pPr>
            <a:r>
              <a:rPr lang="en-US" b="1" dirty="0" smtClean="0">
                <a:latin typeface="Calibri Light" panose="020F0302020204030204" pitchFamily="34" charset="0"/>
                <a:cs typeface="Calibri Light" panose="020F0302020204030204" pitchFamily="34" charset="0"/>
              </a:rPr>
              <a:t>Capacity: </a:t>
            </a:r>
          </a:p>
          <a:p>
            <a:pPr lvl="1"/>
            <a:r>
              <a:rPr lang="en-US" sz="1800" dirty="0">
                <a:latin typeface="Calibri Light" panose="020F0302020204030204" pitchFamily="34" charset="0"/>
                <a:cs typeface="Calibri Light" panose="020F0302020204030204" pitchFamily="34" charset="0"/>
              </a:rPr>
              <a:t>1 to 1000 LPH </a:t>
            </a:r>
          </a:p>
          <a:p>
            <a:pPr marL="0" indent="0">
              <a:buNone/>
            </a:pPr>
            <a:r>
              <a:rPr lang="en-US" b="1" dirty="0" smtClean="0">
                <a:latin typeface="Calibri Light" panose="020F0302020204030204" pitchFamily="34" charset="0"/>
                <a:cs typeface="Calibri Light" panose="020F0302020204030204" pitchFamily="34" charset="0"/>
              </a:rPr>
              <a:t>Pressure Rating: </a:t>
            </a:r>
          </a:p>
          <a:p>
            <a:pPr lvl="1"/>
            <a:r>
              <a:rPr lang="en-US" sz="1800" dirty="0">
                <a:latin typeface="Calibri Light" panose="020F0302020204030204" pitchFamily="34" charset="0"/>
                <a:cs typeface="Calibri Light" panose="020F0302020204030204" pitchFamily="34" charset="0"/>
              </a:rPr>
              <a:t>150, 300, 400, 600, 900, 1500, 2500 ANSI B16.5 Class</a:t>
            </a:r>
          </a:p>
          <a:p>
            <a:pPr marL="0" indent="0">
              <a:buNone/>
            </a:pPr>
            <a:r>
              <a:rPr lang="en-US" b="1" dirty="0" smtClean="0">
                <a:latin typeface="Calibri Light" panose="020F0302020204030204" pitchFamily="34" charset="0"/>
                <a:cs typeface="Calibri Light" panose="020F0302020204030204" pitchFamily="34" charset="0"/>
              </a:rPr>
              <a:t>MOC:</a:t>
            </a:r>
          </a:p>
          <a:p>
            <a:pPr lvl="1"/>
            <a:r>
              <a:rPr lang="en-US" sz="1800" dirty="0" smtClean="0">
                <a:latin typeface="Calibri Light" panose="020F0302020204030204" pitchFamily="34" charset="0"/>
                <a:cs typeface="Calibri Light" panose="020F0302020204030204" pitchFamily="34" charset="0"/>
              </a:rPr>
              <a:t>Carbon </a:t>
            </a:r>
            <a:r>
              <a:rPr lang="en-US" sz="1800" dirty="0">
                <a:latin typeface="Calibri Light" panose="020F0302020204030204" pitchFamily="34" charset="0"/>
                <a:cs typeface="Calibri Light" panose="020F0302020204030204" pitchFamily="34" charset="0"/>
              </a:rPr>
              <a:t>steel, Stainless Steel, Duplex Stainless steel, Inconel</a:t>
            </a:r>
            <a:r>
              <a:rPr lang="en-US" sz="1800" dirty="0" smtClean="0">
                <a:latin typeface="Calibri Light" panose="020F0302020204030204" pitchFamily="34" charset="0"/>
                <a:cs typeface="Calibri Light" panose="020F0302020204030204" pitchFamily="34" charset="0"/>
              </a:rPr>
              <a:t>,</a:t>
            </a:r>
            <a:r>
              <a:rPr lang="en-US" sz="1800" dirty="0">
                <a:latin typeface="Calibri Light" panose="020F0302020204030204" pitchFamily="34" charset="0"/>
                <a:cs typeface="Calibri Light" panose="020F0302020204030204" pitchFamily="34" charset="0"/>
              </a:rPr>
              <a:t> Hastealloy,</a:t>
            </a:r>
            <a:r>
              <a:rPr lang="en-US" sz="1800" dirty="0" smtClean="0">
                <a:latin typeface="Calibri Light" panose="020F0302020204030204" pitchFamily="34" charset="0"/>
                <a:cs typeface="Calibri Light" panose="020F0302020204030204" pitchFamily="34" charset="0"/>
              </a:rPr>
              <a:t> Titanium, Teflon, </a:t>
            </a:r>
            <a:r>
              <a:rPr lang="en-US" sz="1800" dirty="0">
                <a:latin typeface="Calibri Light" panose="020F0302020204030204" pitchFamily="34" charset="0"/>
                <a:cs typeface="Calibri Light" panose="020F0302020204030204" pitchFamily="34" charset="0"/>
              </a:rPr>
              <a:t>Polypropylene, etc.</a:t>
            </a:r>
          </a:p>
          <a:p>
            <a:pPr marL="0" indent="0">
              <a:buNone/>
            </a:pPr>
            <a:r>
              <a:rPr lang="en-US" b="1" dirty="0" smtClean="0">
                <a:latin typeface="Calibri Light" panose="020F0302020204030204" pitchFamily="34" charset="0"/>
                <a:cs typeface="Calibri Light" panose="020F0302020204030204" pitchFamily="34" charset="0"/>
              </a:rPr>
              <a:t>Injection Nozzle Configuration: </a:t>
            </a:r>
          </a:p>
          <a:p>
            <a:pPr lvl="1"/>
            <a:r>
              <a:rPr lang="en-US" sz="1800" dirty="0">
                <a:latin typeface="Calibri Light" panose="020F0302020204030204" pitchFamily="34" charset="0"/>
                <a:cs typeface="Calibri Light" panose="020F0302020204030204" pitchFamily="34" charset="0"/>
              </a:rPr>
              <a:t>45 Degree Notch, 60 Degree Notch, Notch with groove, Hollow cone &amp; full cone Spray nozzles, Perforated </a:t>
            </a:r>
          </a:p>
          <a:p>
            <a:pPr marL="0" indent="0">
              <a:buNone/>
            </a:pPr>
            <a:endParaRPr lang="en-US"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1682967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Corrosion Coupon</a:t>
            </a:r>
            <a:endParaRPr lang="en-US" dirty="0"/>
          </a:p>
        </p:txBody>
      </p:sp>
      <p:sp>
        <p:nvSpPr>
          <p:cNvPr id="3" name="Content Placeholder 2"/>
          <p:cNvSpPr>
            <a:spLocks noGrp="1"/>
          </p:cNvSpPr>
          <p:nvPr>
            <p:ph idx="1"/>
          </p:nvPr>
        </p:nvSpPr>
        <p:spPr>
          <a:xfrm>
            <a:off x="677334" y="1364777"/>
            <a:ext cx="8596668" cy="4676586"/>
          </a:xfrm>
        </p:spPr>
        <p:txBody>
          <a:bodyPr/>
          <a:lstStyle/>
          <a:p>
            <a:r>
              <a:rPr lang="en-US" dirty="0">
                <a:latin typeface="Calibri Light" panose="020F0302020204030204" pitchFamily="34" charset="0"/>
                <a:cs typeface="Calibri Light" panose="020F0302020204030204" pitchFamily="34" charset="0"/>
              </a:rPr>
              <a:t>The corrosion coupon (</a:t>
            </a:r>
            <a:r>
              <a:rPr lang="en-US" i="1" dirty="0">
                <a:latin typeface="Calibri Light" panose="020F0302020204030204" pitchFamily="34" charset="0"/>
                <a:cs typeface="Calibri Light" panose="020F0302020204030204" pitchFamily="34" charset="0"/>
              </a:rPr>
              <a:t>weight loss</a:t>
            </a:r>
            <a:r>
              <a:rPr lang="en-US" dirty="0">
                <a:latin typeface="Calibri Light" panose="020F0302020204030204" pitchFamily="34" charset="0"/>
                <a:cs typeface="Calibri Light" panose="020F0302020204030204" pitchFamily="34" charset="0"/>
              </a:rPr>
              <a:t>) technique is the best known and simplest of all corrosion monitoring techniques. The method involves exposing a specimen of material (the coupon) to a process environment for a given duration, then removing the specimen for analysis. The basic measurement that is determined from corrosion coupons is weight loss; the weight loss taking place over the period of exposure being expressed as corrosion rate</a:t>
            </a:r>
            <a:r>
              <a:rPr lang="en-US" dirty="0" smtClean="0">
                <a:latin typeface="Calibri Light" panose="020F0302020204030204" pitchFamily="34" charset="0"/>
                <a:cs typeface="Calibri Light" panose="020F0302020204030204" pitchFamily="34" charset="0"/>
              </a:rPr>
              <a:t>.</a:t>
            </a:r>
          </a:p>
          <a:p>
            <a:endParaRPr lang="en-US"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pic>
        <p:nvPicPr>
          <p:cNvPr id="5" name="Picture 4"/>
          <p:cNvPicPr>
            <a:picLocks noChangeAspect="1"/>
          </p:cNvPicPr>
          <p:nvPr/>
        </p:nvPicPr>
        <p:blipFill>
          <a:blip r:embed="rId3"/>
          <a:stretch>
            <a:fillRect/>
          </a:stretch>
        </p:blipFill>
        <p:spPr>
          <a:xfrm>
            <a:off x="1594587" y="3179928"/>
            <a:ext cx="3101965" cy="3411517"/>
          </a:xfrm>
          <a:prstGeom prst="rect">
            <a:avLst/>
          </a:prstGeom>
        </p:spPr>
      </p:pic>
    </p:spTree>
    <p:extLst>
      <p:ext uri="{BB962C8B-B14F-4D97-AF65-F5344CB8AC3E}">
        <p14:creationId xmlns:p14="http://schemas.microsoft.com/office/powerpoint/2010/main" val="12049004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Inline Static Mixer/ Flow Mixer</a:t>
            </a:r>
            <a:endParaRPr lang="en-US" dirty="0"/>
          </a:p>
        </p:txBody>
      </p:sp>
      <p:sp>
        <p:nvSpPr>
          <p:cNvPr id="3" name="Content Placeholder 2"/>
          <p:cNvSpPr>
            <a:spLocks noGrp="1"/>
          </p:cNvSpPr>
          <p:nvPr>
            <p:ph idx="1"/>
          </p:nvPr>
        </p:nvSpPr>
        <p:spPr>
          <a:xfrm>
            <a:off x="677334" y="1457681"/>
            <a:ext cx="8858552" cy="5400319"/>
          </a:xfrm>
        </p:spPr>
        <p:txBody>
          <a:bodyPr>
            <a:normAutofit/>
          </a:bodyPr>
          <a:lstStyle/>
          <a:p>
            <a:r>
              <a:rPr lang="en-US" dirty="0">
                <a:latin typeface="Calibri Light" panose="020F0302020204030204" pitchFamily="34" charset="0"/>
                <a:cs typeface="Calibri Light" panose="020F0302020204030204" pitchFamily="34" charset="0"/>
              </a:rPr>
              <a:t>Static Mixer is a device used to mix the miscible multiple fluid in process line without the need of power. It utilize the pressure of process fluid as power.</a:t>
            </a:r>
          </a:p>
          <a:p>
            <a:r>
              <a:rPr lang="en-US" dirty="0">
                <a:latin typeface="Calibri Light" panose="020F0302020204030204" pitchFamily="34" charset="0"/>
                <a:cs typeface="Calibri Light" panose="020F0302020204030204" pitchFamily="34" charset="0"/>
              </a:rPr>
              <a:t>NND Oil &amp; GAS designed static mixer provide 100% mixing efficiency for miscible liquid through its special components like end turbulator &amp; fluid path breaker</a:t>
            </a:r>
          </a:p>
        </p:txBody>
      </p:sp>
      <p:pic>
        <p:nvPicPr>
          <p:cNvPr id="5" name="Picture 4"/>
          <p:cNvPicPr>
            <a:picLocks noChangeAspect="1"/>
          </p:cNvPicPr>
          <p:nvPr/>
        </p:nvPicPr>
        <p:blipFill>
          <a:blip r:embed="rId2"/>
          <a:stretch>
            <a:fillRect/>
          </a:stretch>
        </p:blipFill>
        <p:spPr>
          <a:xfrm>
            <a:off x="10020510" y="44119"/>
            <a:ext cx="2014347" cy="1187355"/>
          </a:xfrm>
          <a:prstGeom prst="rect">
            <a:avLst/>
          </a:prstGeom>
        </p:spPr>
      </p:pic>
      <p:pic>
        <p:nvPicPr>
          <p:cNvPr id="6" name="Picture 5"/>
          <p:cNvPicPr>
            <a:picLocks noChangeAspect="1"/>
          </p:cNvPicPr>
          <p:nvPr/>
        </p:nvPicPr>
        <p:blipFill>
          <a:blip r:embed="rId3"/>
          <a:stretch>
            <a:fillRect/>
          </a:stretch>
        </p:blipFill>
        <p:spPr>
          <a:xfrm>
            <a:off x="2065130" y="2879894"/>
            <a:ext cx="5193278" cy="3682581"/>
          </a:xfrm>
          <a:prstGeom prst="rect">
            <a:avLst/>
          </a:prstGeom>
          <a:scene3d>
            <a:camera prst="orthographicFront"/>
            <a:lightRig rig="threePt" dir="t"/>
          </a:scene3d>
          <a:sp3d>
            <a:bevelT prst="relaxedInset"/>
          </a:sp3d>
        </p:spPr>
      </p:pic>
    </p:spTree>
    <p:extLst>
      <p:ext uri="{BB962C8B-B14F-4D97-AF65-F5344CB8AC3E}">
        <p14:creationId xmlns:p14="http://schemas.microsoft.com/office/powerpoint/2010/main" val="82133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317" y="351692"/>
            <a:ext cx="9001239" cy="6203853"/>
          </a:xfrm>
        </p:spPr>
        <p:txBody>
          <a:bodyPr>
            <a:normAutofit/>
          </a:bodyPr>
          <a:lstStyle/>
          <a:p>
            <a:pPr marL="0" indent="0" algn="ctr">
              <a:buNone/>
            </a:pP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NND OIL &amp; GAS Static Mixer Series &amp; Specifications</a:t>
            </a:r>
          </a:p>
          <a:p>
            <a:pPr marL="0" indent="0">
              <a:buNone/>
            </a:pPr>
            <a:r>
              <a:rPr lang="en-US" b="1" dirty="0" smtClean="0">
                <a:latin typeface="Calibri Light" panose="020F0302020204030204" pitchFamily="34" charset="0"/>
                <a:cs typeface="Calibri Light" panose="020F0302020204030204" pitchFamily="34" charset="0"/>
              </a:rPr>
              <a:t>Series / Type:</a:t>
            </a:r>
          </a:p>
          <a:p>
            <a:pPr lvl="1"/>
            <a:r>
              <a:rPr lang="en-US" sz="1800" dirty="0" smtClean="0">
                <a:latin typeface="Calibri Light" panose="020F0302020204030204" pitchFamily="34" charset="0"/>
                <a:cs typeface="Calibri Light" panose="020F0302020204030204" pitchFamily="34" charset="0"/>
              </a:rPr>
              <a:t>MXE Series (Static Mixer With End Turbulator)</a:t>
            </a:r>
          </a:p>
          <a:p>
            <a:pPr lvl="1"/>
            <a:r>
              <a:rPr lang="en-US" sz="1800" dirty="0" smtClean="0">
                <a:latin typeface="Calibri Light" panose="020F0302020204030204" pitchFamily="34" charset="0"/>
                <a:cs typeface="Calibri Light" panose="020F0302020204030204" pitchFamily="34" charset="0"/>
              </a:rPr>
              <a:t>MX Series (Static Mixer Without End Turbulator)</a:t>
            </a:r>
          </a:p>
          <a:p>
            <a:pPr marL="0" indent="0">
              <a:buNone/>
            </a:pPr>
            <a:r>
              <a:rPr lang="en-US" b="1" dirty="0" smtClean="0">
                <a:latin typeface="Calibri Light" panose="020F0302020204030204" pitchFamily="34" charset="0"/>
                <a:cs typeface="Calibri Light" panose="020F0302020204030204" pitchFamily="34" charset="0"/>
              </a:rPr>
              <a:t>Size: </a:t>
            </a:r>
          </a:p>
          <a:p>
            <a:pPr lvl="1"/>
            <a:r>
              <a:rPr lang="en-US" sz="1800" dirty="0" smtClean="0">
                <a:latin typeface="Calibri Light" panose="020F0302020204030204" pitchFamily="34" charset="0"/>
                <a:cs typeface="Calibri Light" panose="020F0302020204030204" pitchFamily="34" charset="0"/>
              </a:rPr>
              <a:t>1” to 12”</a:t>
            </a:r>
            <a:endParaRPr lang="en-US" sz="1800" dirty="0">
              <a:latin typeface="Calibri Light" panose="020F0302020204030204" pitchFamily="34" charset="0"/>
              <a:cs typeface="Calibri Light" panose="020F0302020204030204" pitchFamily="34" charset="0"/>
            </a:endParaRPr>
          </a:p>
          <a:p>
            <a:pPr marL="0" indent="0">
              <a:buNone/>
            </a:pPr>
            <a:r>
              <a:rPr lang="en-US" b="1" dirty="0" smtClean="0">
                <a:latin typeface="Calibri Light" panose="020F0302020204030204" pitchFamily="34" charset="0"/>
                <a:cs typeface="Calibri Light" panose="020F0302020204030204" pitchFamily="34" charset="0"/>
              </a:rPr>
              <a:t>Pressure Rating: </a:t>
            </a:r>
          </a:p>
          <a:p>
            <a:pPr lvl="1"/>
            <a:r>
              <a:rPr lang="en-US" sz="1800" dirty="0">
                <a:latin typeface="Calibri Light" panose="020F0302020204030204" pitchFamily="34" charset="0"/>
                <a:cs typeface="Calibri Light" panose="020F0302020204030204" pitchFamily="34" charset="0"/>
              </a:rPr>
              <a:t>150, 300, 400, 600, 900, 1500, 2500 ANSI B16.5 Class</a:t>
            </a:r>
          </a:p>
          <a:p>
            <a:pPr marL="0" indent="0">
              <a:buNone/>
            </a:pPr>
            <a:r>
              <a:rPr lang="en-US" b="1" dirty="0" smtClean="0">
                <a:latin typeface="Calibri Light" panose="020F0302020204030204" pitchFamily="34" charset="0"/>
                <a:cs typeface="Calibri Light" panose="020F0302020204030204" pitchFamily="34" charset="0"/>
              </a:rPr>
              <a:t>MOC:</a:t>
            </a:r>
          </a:p>
          <a:p>
            <a:pPr lvl="1"/>
            <a:r>
              <a:rPr lang="en-US" sz="1800" dirty="0" smtClean="0">
                <a:latin typeface="Calibri Light" panose="020F0302020204030204" pitchFamily="34" charset="0"/>
                <a:cs typeface="Calibri Light" panose="020F0302020204030204" pitchFamily="34" charset="0"/>
              </a:rPr>
              <a:t>Carbon </a:t>
            </a:r>
            <a:r>
              <a:rPr lang="en-US" sz="1800" dirty="0">
                <a:latin typeface="Calibri Light" panose="020F0302020204030204" pitchFamily="34" charset="0"/>
                <a:cs typeface="Calibri Light" panose="020F0302020204030204" pitchFamily="34" charset="0"/>
              </a:rPr>
              <a:t>steel, Stainless Steel, Duplex Stainless steel, </a:t>
            </a:r>
            <a:r>
              <a:rPr lang="en-US" sz="1800" dirty="0" smtClean="0">
                <a:latin typeface="Calibri Light" panose="020F0302020204030204" pitchFamily="34" charset="0"/>
                <a:cs typeface="Calibri Light" panose="020F0302020204030204" pitchFamily="34" charset="0"/>
              </a:rPr>
              <a:t>Inconel, Hastealloy, Titanium, Teflon, </a:t>
            </a:r>
            <a:r>
              <a:rPr lang="en-US" sz="1800" dirty="0">
                <a:latin typeface="Calibri Light" panose="020F0302020204030204" pitchFamily="34" charset="0"/>
                <a:cs typeface="Calibri Light" panose="020F0302020204030204" pitchFamily="34" charset="0"/>
              </a:rPr>
              <a:t>Polypropylene, etc.</a:t>
            </a:r>
          </a:p>
          <a:p>
            <a:pPr marL="0" indent="0">
              <a:buNone/>
            </a:pPr>
            <a:r>
              <a:rPr lang="en-US" b="1" dirty="0" smtClean="0">
                <a:latin typeface="Calibri Light" panose="020F0302020204030204" pitchFamily="34" charset="0"/>
                <a:cs typeface="Calibri Light" panose="020F0302020204030204" pitchFamily="34" charset="0"/>
              </a:rPr>
              <a:t>Efficiency:</a:t>
            </a:r>
          </a:p>
          <a:p>
            <a:pPr lvl="1"/>
            <a:r>
              <a:rPr lang="en-US" sz="1800" dirty="0" smtClean="0">
                <a:latin typeface="Calibri Light" panose="020F0302020204030204" pitchFamily="34" charset="0"/>
                <a:cs typeface="Calibri Light" panose="020F0302020204030204" pitchFamily="34" charset="0"/>
              </a:rPr>
              <a:t>100% for miscible liquids</a:t>
            </a:r>
          </a:p>
          <a:p>
            <a:pPr marL="0" lvl="1" indent="0">
              <a:buNone/>
            </a:pPr>
            <a:r>
              <a:rPr lang="en-US" sz="1800" b="1" dirty="0">
                <a:latin typeface="Calibri Light" panose="020F0302020204030204" pitchFamily="34" charset="0"/>
                <a:cs typeface="Calibri Light" panose="020F0302020204030204" pitchFamily="34" charset="0"/>
              </a:rPr>
              <a:t>Pressure </a:t>
            </a:r>
            <a:r>
              <a:rPr lang="en-US" sz="1800" b="1" dirty="0" smtClean="0">
                <a:latin typeface="Calibri Light" panose="020F0302020204030204" pitchFamily="34" charset="0"/>
                <a:cs typeface="Calibri Light" panose="020F0302020204030204" pitchFamily="34" charset="0"/>
              </a:rPr>
              <a:t>Drop</a:t>
            </a:r>
          </a:p>
          <a:p>
            <a:pPr lvl="1"/>
            <a:r>
              <a:rPr lang="en-US" sz="1800" dirty="0" smtClean="0">
                <a:latin typeface="Calibri Light" panose="020F0302020204030204" pitchFamily="34" charset="0"/>
                <a:cs typeface="Calibri Light" panose="020F0302020204030204" pitchFamily="34" charset="0"/>
              </a:rPr>
              <a:t>Less than 0.7 Bar</a:t>
            </a:r>
            <a:endParaRPr lang="en-US" sz="1800" dirty="0">
              <a:latin typeface="Calibri Light" panose="020F0302020204030204" pitchFamily="34" charset="0"/>
              <a:cs typeface="Calibri Light" panose="020F0302020204030204" pitchFamily="34" charset="0"/>
            </a:endParaRPr>
          </a:p>
          <a:p>
            <a:pPr marL="0" lvl="1" indent="0">
              <a:buNone/>
            </a:pPr>
            <a:endParaRPr lang="en-US" sz="1800" b="1" dirty="0">
              <a:latin typeface="Calibri Light" panose="020F0302020204030204" pitchFamily="34" charset="0"/>
              <a:cs typeface="Calibri Light" panose="020F0302020204030204" pitchFamily="34" charset="0"/>
            </a:endParaRPr>
          </a:p>
          <a:p>
            <a:pPr marL="0" indent="0">
              <a:buNone/>
            </a:pPr>
            <a:endParaRPr lang="en-US"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22531925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Cooler</a:t>
            </a:r>
            <a:endParaRPr lang="en-US" dirty="0"/>
          </a:p>
        </p:txBody>
      </p:sp>
      <p:sp>
        <p:nvSpPr>
          <p:cNvPr id="3" name="Content Placeholder 2"/>
          <p:cNvSpPr>
            <a:spLocks noGrp="1"/>
          </p:cNvSpPr>
          <p:nvPr>
            <p:ph idx="1"/>
          </p:nvPr>
        </p:nvSpPr>
        <p:spPr>
          <a:xfrm>
            <a:off x="677334" y="1419367"/>
            <a:ext cx="8596668" cy="5290922"/>
          </a:xfrm>
        </p:spPr>
        <p:txBody>
          <a:bodyPr/>
          <a:lstStyle/>
          <a:p>
            <a:r>
              <a:rPr lang="en-US" dirty="0">
                <a:latin typeface="Calibri Light" panose="020F0302020204030204" pitchFamily="34" charset="0"/>
                <a:cs typeface="Calibri Light" panose="020F0302020204030204" pitchFamily="34" charset="0"/>
              </a:rPr>
              <a:t>A sample </a:t>
            </a:r>
            <a:r>
              <a:rPr lang="en-US" dirty="0" smtClean="0">
                <a:latin typeface="Calibri Light" panose="020F0302020204030204" pitchFamily="34" charset="0"/>
                <a:cs typeface="Calibri Light" panose="020F0302020204030204" pitchFamily="34" charset="0"/>
              </a:rPr>
              <a:t>cooler is </a:t>
            </a:r>
            <a:r>
              <a:rPr lang="en-US" dirty="0">
                <a:latin typeface="Calibri Light" panose="020F0302020204030204" pitchFamily="34" charset="0"/>
                <a:cs typeface="Calibri Light" panose="020F0302020204030204" pitchFamily="34" charset="0"/>
              </a:rPr>
              <a:t>used to cool a sample from a process stream. It may seem simple, but it is a uniquely designed small tube in a shell heat exchanger. The sample to be cooled flows through the tube side of the cooler, and the cooling fluid, usually water, flows through the shell side. The cooled sample then is taken to a laboratory for analysis or piped to in-line process instrumentation for continuous monitoring of </a:t>
            </a:r>
            <a:r>
              <a:rPr lang="en-US" dirty="0" smtClean="0">
                <a:latin typeface="Calibri Light" panose="020F0302020204030204" pitchFamily="34" charset="0"/>
                <a:cs typeface="Calibri Light" panose="020F0302020204030204" pitchFamily="34" charset="0"/>
              </a:rPr>
              <a:t>properties.</a:t>
            </a:r>
            <a:endParaRPr lang="en-US" dirty="0"/>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pic>
        <p:nvPicPr>
          <p:cNvPr id="2050" name="Picture 2" descr="cooler_family_06-2012_CMYK675x375W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457" y="3166281"/>
            <a:ext cx="5779489" cy="3202627"/>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445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317" y="351692"/>
            <a:ext cx="9001239" cy="6203853"/>
          </a:xfrm>
        </p:spPr>
        <p:txBody>
          <a:bodyPr>
            <a:normAutofit/>
          </a:bodyPr>
          <a:lstStyle/>
          <a:p>
            <a:pPr marL="0" indent="0" algn="ctr">
              <a:buNone/>
            </a:pP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NND OIL &amp; GAS </a:t>
            </a:r>
            <a:r>
              <a:rPr lang="en-US" sz="2800" b="1" u="sng" dirty="0">
                <a:solidFill>
                  <a:schemeClr val="tx2">
                    <a:lumMod val="60000"/>
                    <a:lumOff val="40000"/>
                  </a:schemeClr>
                </a:solidFill>
                <a:latin typeface="Calibri Light" panose="020F0302020204030204" pitchFamily="34" charset="0"/>
                <a:cs typeface="Calibri Light" panose="020F0302020204030204" pitchFamily="34" charset="0"/>
              </a:rPr>
              <a:t>Sample </a:t>
            </a: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Cooler Series </a:t>
            </a:r>
            <a:r>
              <a:rPr lang="en-US" sz="2800" b="1" u="sng" dirty="0">
                <a:solidFill>
                  <a:schemeClr val="tx2">
                    <a:lumMod val="60000"/>
                    <a:lumOff val="40000"/>
                  </a:schemeClr>
                </a:solidFill>
                <a:latin typeface="Calibri Light" panose="020F0302020204030204" pitchFamily="34" charset="0"/>
                <a:cs typeface="Calibri Light" panose="020F0302020204030204" pitchFamily="34" charset="0"/>
              </a:rPr>
              <a:t>&amp; </a:t>
            </a: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Specifications</a:t>
            </a:r>
          </a:p>
          <a:p>
            <a:pPr marL="0" indent="0">
              <a:buNone/>
            </a:pPr>
            <a:r>
              <a:rPr lang="en-US" b="1" dirty="0">
                <a:latin typeface="Calibri Light" panose="020F0302020204030204" pitchFamily="34" charset="0"/>
                <a:cs typeface="Calibri Light" panose="020F0302020204030204" pitchFamily="34" charset="0"/>
              </a:rPr>
              <a:t>Series / Type:</a:t>
            </a:r>
          </a:p>
          <a:p>
            <a:pPr lvl="1"/>
            <a:r>
              <a:rPr lang="en-US" sz="1800" dirty="0" smtClean="0">
                <a:latin typeface="Calibri Light" panose="020F0302020204030204" pitchFamily="34" charset="0"/>
                <a:cs typeface="Calibri Light" panose="020F0302020204030204" pitchFamily="34" charset="0"/>
              </a:rPr>
              <a:t>SC Series</a:t>
            </a:r>
          </a:p>
          <a:p>
            <a:pPr marL="0" indent="0">
              <a:buNone/>
            </a:pPr>
            <a:r>
              <a:rPr lang="en-US" b="1" dirty="0" smtClean="0">
                <a:latin typeface="Calibri Light" panose="020F0302020204030204" pitchFamily="34" charset="0"/>
                <a:cs typeface="Calibri Light" panose="020F0302020204030204" pitchFamily="34" charset="0"/>
              </a:rPr>
              <a:t>Capacity</a:t>
            </a:r>
          </a:p>
          <a:p>
            <a:pPr lvl="1"/>
            <a:r>
              <a:rPr lang="en-US" sz="1800" dirty="0" smtClean="0">
                <a:latin typeface="Calibri Light" panose="020F0302020204030204" pitchFamily="34" charset="0"/>
                <a:cs typeface="Calibri Light" panose="020F0302020204030204" pitchFamily="34" charset="0"/>
              </a:rPr>
              <a:t>0.5 LPH to 250 LPH</a:t>
            </a:r>
            <a:endParaRPr lang="en-US" sz="1800" dirty="0">
              <a:latin typeface="Calibri Light" panose="020F0302020204030204" pitchFamily="34" charset="0"/>
              <a:cs typeface="Calibri Light" panose="020F0302020204030204" pitchFamily="34" charset="0"/>
            </a:endParaRPr>
          </a:p>
          <a:p>
            <a:pPr marL="0" indent="0">
              <a:buNone/>
            </a:pPr>
            <a:r>
              <a:rPr lang="en-US" b="1" dirty="0" smtClean="0">
                <a:latin typeface="Calibri Light" panose="020F0302020204030204" pitchFamily="34" charset="0"/>
                <a:cs typeface="Calibri Light" panose="020F0302020204030204" pitchFamily="34" charset="0"/>
              </a:rPr>
              <a:t>Pressure Rating: </a:t>
            </a:r>
          </a:p>
          <a:p>
            <a:pPr lvl="1"/>
            <a:r>
              <a:rPr lang="en-US" sz="1800" dirty="0">
                <a:latin typeface="Calibri Light" panose="020F0302020204030204" pitchFamily="34" charset="0"/>
                <a:cs typeface="Calibri Light" panose="020F0302020204030204" pitchFamily="34" charset="0"/>
              </a:rPr>
              <a:t>150, 300, 400, 600, 900, 1500, 2500 ANSI B16.5 Class</a:t>
            </a:r>
          </a:p>
          <a:p>
            <a:pPr marL="0" indent="0">
              <a:buNone/>
            </a:pPr>
            <a:r>
              <a:rPr lang="en-US" b="1" dirty="0" smtClean="0">
                <a:latin typeface="Calibri Light" panose="020F0302020204030204" pitchFamily="34" charset="0"/>
                <a:cs typeface="Calibri Light" panose="020F0302020204030204" pitchFamily="34" charset="0"/>
              </a:rPr>
              <a:t>MOC:</a:t>
            </a:r>
          </a:p>
          <a:p>
            <a:pPr lvl="1"/>
            <a:r>
              <a:rPr lang="en-US" sz="1800" dirty="0" smtClean="0">
                <a:latin typeface="Calibri Light" panose="020F0302020204030204" pitchFamily="34" charset="0"/>
                <a:cs typeface="Calibri Light" panose="020F0302020204030204" pitchFamily="34" charset="0"/>
              </a:rPr>
              <a:t>Carbon </a:t>
            </a:r>
            <a:r>
              <a:rPr lang="en-US" sz="1800" dirty="0">
                <a:latin typeface="Calibri Light" panose="020F0302020204030204" pitchFamily="34" charset="0"/>
                <a:cs typeface="Calibri Light" panose="020F0302020204030204" pitchFamily="34" charset="0"/>
              </a:rPr>
              <a:t>steel, Stainless Steel, Duplex Stainless steel, </a:t>
            </a:r>
            <a:r>
              <a:rPr lang="en-US" sz="1800" dirty="0" smtClean="0">
                <a:latin typeface="Calibri Light" panose="020F0302020204030204" pitchFamily="34" charset="0"/>
                <a:cs typeface="Calibri Light" panose="020F0302020204030204" pitchFamily="34" charset="0"/>
              </a:rPr>
              <a:t>Inconel, Hastealloy, Titanium, </a:t>
            </a:r>
            <a:r>
              <a:rPr lang="en-US" sz="1800" dirty="0">
                <a:latin typeface="Calibri Light" panose="020F0302020204030204" pitchFamily="34" charset="0"/>
                <a:cs typeface="Calibri Light" panose="020F0302020204030204" pitchFamily="34" charset="0"/>
              </a:rPr>
              <a:t>etc.</a:t>
            </a:r>
          </a:p>
          <a:p>
            <a:pPr marL="0" indent="0">
              <a:buNone/>
            </a:pPr>
            <a:r>
              <a:rPr lang="en-US" b="1" dirty="0" smtClean="0">
                <a:latin typeface="Calibri Light" panose="020F0302020204030204" pitchFamily="34" charset="0"/>
                <a:cs typeface="Calibri Light" panose="020F0302020204030204" pitchFamily="34" charset="0"/>
              </a:rPr>
              <a:t>Temperature Range</a:t>
            </a:r>
          </a:p>
          <a:p>
            <a:pPr lvl="1"/>
            <a:r>
              <a:rPr lang="en-US" sz="1800" dirty="0" smtClean="0">
                <a:latin typeface="Calibri Light" panose="020F0302020204030204" pitchFamily="34" charset="0"/>
                <a:cs typeface="Calibri Light" panose="020F0302020204030204" pitchFamily="34" charset="0"/>
              </a:rPr>
              <a:t>30 Degree Celsius to 400 Celsius</a:t>
            </a:r>
          </a:p>
          <a:p>
            <a:pPr marL="0" lvl="1" indent="0">
              <a:buNone/>
            </a:pPr>
            <a:r>
              <a:rPr lang="en-US" sz="1800" b="1" dirty="0">
                <a:latin typeface="Calibri Light" panose="020F0302020204030204" pitchFamily="34" charset="0"/>
                <a:cs typeface="Calibri Light" panose="020F0302020204030204" pitchFamily="34" charset="0"/>
              </a:rPr>
              <a:t>Pressure </a:t>
            </a:r>
            <a:r>
              <a:rPr lang="en-US" sz="1800" b="1" dirty="0" smtClean="0">
                <a:latin typeface="Calibri Light" panose="020F0302020204030204" pitchFamily="34" charset="0"/>
                <a:cs typeface="Calibri Light" panose="020F0302020204030204" pitchFamily="34" charset="0"/>
              </a:rPr>
              <a:t>Drop</a:t>
            </a:r>
          </a:p>
          <a:p>
            <a:pPr lvl="1"/>
            <a:r>
              <a:rPr lang="en-US" sz="1800" dirty="0" smtClean="0">
                <a:latin typeface="Calibri Light" panose="020F0302020204030204" pitchFamily="34" charset="0"/>
                <a:cs typeface="Calibri Light" panose="020F0302020204030204" pitchFamily="34" charset="0"/>
              </a:rPr>
              <a:t>Less than 0.7 Bar</a:t>
            </a:r>
            <a:endParaRPr lang="en-US" sz="1800" dirty="0">
              <a:latin typeface="Calibri Light" panose="020F0302020204030204" pitchFamily="34" charset="0"/>
              <a:cs typeface="Calibri Light" panose="020F0302020204030204" pitchFamily="34" charset="0"/>
            </a:endParaRPr>
          </a:p>
          <a:p>
            <a:pPr marL="0" lvl="1" indent="0">
              <a:buNone/>
            </a:pPr>
            <a:endParaRPr lang="en-US" sz="1800" b="1" dirty="0">
              <a:latin typeface="Calibri Light" panose="020F0302020204030204" pitchFamily="34" charset="0"/>
              <a:cs typeface="Calibri Light" panose="020F0302020204030204" pitchFamily="34" charset="0"/>
            </a:endParaRPr>
          </a:p>
          <a:p>
            <a:pPr marL="0" indent="0">
              <a:buNone/>
            </a:pPr>
            <a:endParaRPr lang="en-US"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spTree>
    <p:extLst>
      <p:ext uri="{BB962C8B-B14F-4D97-AF65-F5344CB8AC3E}">
        <p14:creationId xmlns:p14="http://schemas.microsoft.com/office/powerpoint/2010/main" val="3188118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Venturi Meter</a:t>
            </a:r>
            <a:endParaRPr lang="en-US" dirty="0"/>
          </a:p>
        </p:txBody>
      </p:sp>
      <p:sp>
        <p:nvSpPr>
          <p:cNvPr id="3" name="Content Placeholder 2"/>
          <p:cNvSpPr>
            <a:spLocks noGrp="1"/>
          </p:cNvSpPr>
          <p:nvPr>
            <p:ph idx="1"/>
          </p:nvPr>
        </p:nvSpPr>
        <p:spPr>
          <a:xfrm>
            <a:off x="677334" y="1446663"/>
            <a:ext cx="8596668" cy="4594700"/>
          </a:xfrm>
        </p:spPr>
        <p:txBody>
          <a:bodyPr>
            <a:normAutofit/>
          </a:bodyPr>
          <a:lstStyle/>
          <a:p>
            <a:r>
              <a:rPr lang="en-US" dirty="0">
                <a:latin typeface="Calibri Light" panose="020F0302020204030204" pitchFamily="34" charset="0"/>
                <a:cs typeface="Calibri Light" panose="020F0302020204030204" pitchFamily="34" charset="0"/>
              </a:rPr>
              <a:t>A Venturi meters are flow measurement instruments which use a converging section of pipe to give an increase in the flow velocity and a corresponding pressure drop from which the flowrate can be deduced. They have been in common use for many years</a:t>
            </a:r>
          </a:p>
        </p:txBody>
      </p:sp>
      <p:pic>
        <p:nvPicPr>
          <p:cNvPr id="6" name="Picture 5"/>
          <p:cNvPicPr>
            <a:picLocks noChangeAspect="1"/>
          </p:cNvPicPr>
          <p:nvPr/>
        </p:nvPicPr>
        <p:blipFill>
          <a:blip r:embed="rId2"/>
          <a:stretch>
            <a:fillRect/>
          </a:stretch>
        </p:blipFill>
        <p:spPr>
          <a:xfrm>
            <a:off x="10020510" y="44119"/>
            <a:ext cx="2014347" cy="118735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306" y="2565917"/>
            <a:ext cx="7113335" cy="3229971"/>
          </a:xfrm>
          <a:prstGeom prst="rect">
            <a:avLst/>
          </a:prstGeom>
          <a:scene3d>
            <a:camera prst="orthographicFront"/>
            <a:lightRig rig="threePt" dir="t"/>
          </a:scene3d>
          <a:sp3d>
            <a:bevelT prst="relaxedInset"/>
          </a:sp3d>
        </p:spPr>
      </p:pic>
    </p:spTree>
    <p:extLst>
      <p:ext uri="{BB962C8B-B14F-4D97-AF65-F5344CB8AC3E}">
        <p14:creationId xmlns:p14="http://schemas.microsoft.com/office/powerpoint/2010/main" val="17761471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04717"/>
            <a:ext cx="8596668" cy="5836646"/>
          </a:xfrm>
        </p:spPr>
        <p:txBody>
          <a:bodyPr>
            <a:normAutofit/>
          </a:bodyPr>
          <a:lstStyle/>
          <a:p>
            <a:pPr marL="0" indent="0" algn="ctr">
              <a:buNone/>
            </a:pPr>
            <a:r>
              <a:rPr lang="en-US" sz="2800" b="1" u="sng" dirty="0">
                <a:solidFill>
                  <a:schemeClr val="tx2">
                    <a:lumMod val="60000"/>
                    <a:lumOff val="40000"/>
                  </a:schemeClr>
                </a:solidFill>
                <a:latin typeface="Calibri Light" panose="020F0302020204030204" pitchFamily="34" charset="0"/>
                <a:cs typeface="Calibri Light" panose="020F0302020204030204" pitchFamily="34" charset="0"/>
              </a:rPr>
              <a:t>NND OIL &amp; </a:t>
            </a: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GAS Venturi </a:t>
            </a:r>
            <a:r>
              <a:rPr lang="en-US" sz="2800" b="1" u="sng" dirty="0">
                <a:solidFill>
                  <a:schemeClr val="tx2">
                    <a:lumMod val="60000"/>
                    <a:lumOff val="40000"/>
                  </a:schemeClr>
                </a:solidFill>
                <a:latin typeface="Calibri Light" panose="020F0302020204030204" pitchFamily="34" charset="0"/>
                <a:cs typeface="Calibri Light" panose="020F0302020204030204" pitchFamily="34" charset="0"/>
              </a:rPr>
              <a:t>Series &amp; Specifications</a:t>
            </a:r>
          </a:p>
          <a:p>
            <a:pPr marL="0" indent="0">
              <a:buNone/>
            </a:pPr>
            <a:r>
              <a:rPr lang="en-US" b="1" dirty="0" smtClean="0">
                <a:latin typeface="Calibri Light" panose="020F0302020204030204" pitchFamily="34" charset="0"/>
                <a:cs typeface="Calibri Light" panose="020F0302020204030204" pitchFamily="34" charset="0"/>
              </a:rPr>
              <a:t>Application: </a:t>
            </a:r>
            <a:r>
              <a:rPr lang="en-US" dirty="0" smtClean="0">
                <a:latin typeface="Calibri Light" panose="020F0302020204030204" pitchFamily="34" charset="0"/>
                <a:cs typeface="Calibri Light" panose="020F0302020204030204" pitchFamily="34" charset="0"/>
              </a:rPr>
              <a:t>Flow measurement of Liquid or Gas </a:t>
            </a:r>
          </a:p>
          <a:p>
            <a:pPr marL="0" indent="0">
              <a:buNone/>
            </a:pPr>
            <a:r>
              <a:rPr lang="en-US" b="1" dirty="0" smtClean="0">
                <a:latin typeface="Calibri Light" panose="020F0302020204030204" pitchFamily="34" charset="0"/>
                <a:cs typeface="Calibri Light" panose="020F0302020204030204" pitchFamily="34" charset="0"/>
              </a:rPr>
              <a:t>Series </a:t>
            </a:r>
            <a:r>
              <a:rPr lang="en-US" b="1" dirty="0">
                <a:latin typeface="Calibri Light" panose="020F0302020204030204" pitchFamily="34" charset="0"/>
                <a:cs typeface="Calibri Light" panose="020F0302020204030204" pitchFamily="34" charset="0"/>
              </a:rPr>
              <a:t>/ Type:</a:t>
            </a:r>
          </a:p>
          <a:p>
            <a:pPr lvl="1"/>
            <a:r>
              <a:rPr lang="en-US" sz="1800" dirty="0" smtClean="0">
                <a:latin typeface="Calibri Light" panose="020F0302020204030204" pitchFamily="34" charset="0"/>
                <a:cs typeface="Calibri Light" panose="020F0302020204030204" pitchFamily="34" charset="0"/>
              </a:rPr>
              <a:t>VN Series</a:t>
            </a:r>
          </a:p>
          <a:p>
            <a:pPr marL="0" indent="0">
              <a:buNone/>
            </a:pPr>
            <a:r>
              <a:rPr lang="en-US" b="1" dirty="0" smtClean="0">
                <a:latin typeface="Calibri Light" panose="020F0302020204030204" pitchFamily="34" charset="0"/>
                <a:cs typeface="Calibri Light" panose="020F0302020204030204" pitchFamily="34" charset="0"/>
              </a:rPr>
              <a:t>Pressure </a:t>
            </a:r>
            <a:r>
              <a:rPr lang="en-US" b="1" dirty="0">
                <a:latin typeface="Calibri Light" panose="020F0302020204030204" pitchFamily="34" charset="0"/>
                <a:cs typeface="Calibri Light" panose="020F0302020204030204" pitchFamily="34" charset="0"/>
              </a:rPr>
              <a:t>Rating: </a:t>
            </a:r>
          </a:p>
          <a:p>
            <a:pPr lvl="1"/>
            <a:r>
              <a:rPr lang="en-US" sz="1800" dirty="0">
                <a:latin typeface="Calibri Light" panose="020F0302020204030204" pitchFamily="34" charset="0"/>
                <a:cs typeface="Calibri Light" panose="020F0302020204030204" pitchFamily="34" charset="0"/>
              </a:rPr>
              <a:t>150, 300, 400, 600, 900, 1500, 2500 ANSI B16.5 Class</a:t>
            </a:r>
          </a:p>
          <a:p>
            <a:pPr marL="0" indent="0">
              <a:buNone/>
            </a:pPr>
            <a:r>
              <a:rPr lang="en-US" b="1" dirty="0">
                <a:latin typeface="Calibri Light" panose="020F0302020204030204" pitchFamily="34" charset="0"/>
                <a:cs typeface="Calibri Light" panose="020F0302020204030204" pitchFamily="34" charset="0"/>
              </a:rPr>
              <a:t>MOC:</a:t>
            </a:r>
          </a:p>
          <a:p>
            <a:pPr lvl="1"/>
            <a:r>
              <a:rPr lang="en-US" sz="1800" dirty="0">
                <a:latin typeface="Calibri Light" panose="020F0302020204030204" pitchFamily="34" charset="0"/>
                <a:cs typeface="Calibri Light" panose="020F0302020204030204" pitchFamily="34" charset="0"/>
              </a:rPr>
              <a:t>Carbon steel, Stainless Steel, Duplex Stainless steel, Inconel, Hastealloy, Titanium, etc.</a:t>
            </a:r>
          </a:p>
          <a:p>
            <a:pPr marL="0" indent="0">
              <a:buNone/>
            </a:pPr>
            <a:r>
              <a:rPr lang="en-US" b="1" dirty="0">
                <a:latin typeface="Calibri Light" panose="020F0302020204030204" pitchFamily="34" charset="0"/>
                <a:cs typeface="Calibri Light" panose="020F0302020204030204" pitchFamily="34" charset="0"/>
              </a:rPr>
              <a:t>Temperature Range</a:t>
            </a:r>
          </a:p>
          <a:p>
            <a:pPr lvl="1"/>
            <a:r>
              <a:rPr lang="en-US" sz="1800" dirty="0">
                <a:latin typeface="Calibri Light" panose="020F0302020204030204" pitchFamily="34" charset="0"/>
                <a:cs typeface="Calibri Light" panose="020F0302020204030204" pitchFamily="34" charset="0"/>
              </a:rPr>
              <a:t>30 Degree Celsius to 400 Celsius</a:t>
            </a:r>
          </a:p>
          <a:p>
            <a:pPr marL="0" lvl="1" indent="0">
              <a:buNone/>
            </a:pPr>
            <a:endParaRPr lang="en-US" sz="1800" b="1"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174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Orifice Meter</a:t>
            </a:r>
            <a:endParaRPr lang="en-US" dirty="0"/>
          </a:p>
        </p:txBody>
      </p:sp>
      <p:sp>
        <p:nvSpPr>
          <p:cNvPr id="3" name="Content Placeholder 2"/>
          <p:cNvSpPr>
            <a:spLocks noGrp="1"/>
          </p:cNvSpPr>
          <p:nvPr>
            <p:ph idx="1"/>
          </p:nvPr>
        </p:nvSpPr>
        <p:spPr>
          <a:xfrm>
            <a:off x="677334" y="1460311"/>
            <a:ext cx="8596668" cy="4581052"/>
          </a:xfrm>
        </p:spPr>
        <p:txBody>
          <a:bodyPr>
            <a:normAutofit/>
          </a:bodyPr>
          <a:lstStyle/>
          <a:p>
            <a:r>
              <a:rPr lang="en-US" dirty="0">
                <a:latin typeface="Calibri Light" panose="020F0302020204030204" pitchFamily="34" charset="0"/>
                <a:cs typeface="Calibri Light" panose="020F0302020204030204" pitchFamily="34" charset="0"/>
              </a:rPr>
              <a:t>An orifice meter is a type of flow measurement device used to determine the flow rate of fluids, such as gases or liquids, through a pipeline or duct. It consists of a specially designed plate called an orifice plate, which is installed in the flow path. The orifice plate has a precisely machined hole, known as the orifice, through which the fluid </a:t>
            </a:r>
            <a:r>
              <a:rPr lang="en-US" dirty="0" smtClean="0">
                <a:latin typeface="Calibri Light" panose="020F0302020204030204" pitchFamily="34" charset="0"/>
                <a:cs typeface="Calibri Light" panose="020F0302020204030204" pitchFamily="34" charset="0"/>
              </a:rPr>
              <a:t>passes.</a:t>
            </a:r>
          </a:p>
          <a:p>
            <a:endParaRPr lang="en-US"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10020510" y="44119"/>
            <a:ext cx="2014347" cy="1187355"/>
          </a:xfrm>
          <a:prstGeom prst="rect">
            <a:avLst/>
          </a:prstGeom>
        </p:spPr>
      </p:pic>
      <p:pic>
        <p:nvPicPr>
          <p:cNvPr id="1026" name="Picture 2" descr="Orifice Meter R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8274" y="2898113"/>
            <a:ext cx="4762500"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9373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573207"/>
            <a:ext cx="8596668" cy="5468156"/>
          </a:xfrm>
        </p:spPr>
        <p:txBody>
          <a:bodyPr/>
          <a:lstStyle/>
          <a:p>
            <a:pPr marL="0" indent="0" algn="ctr">
              <a:buNone/>
            </a:pPr>
            <a:r>
              <a:rPr lang="en-US" sz="2800" b="1" u="sng" dirty="0">
                <a:solidFill>
                  <a:schemeClr val="tx2">
                    <a:lumMod val="60000"/>
                    <a:lumOff val="40000"/>
                  </a:schemeClr>
                </a:solidFill>
                <a:latin typeface="Calibri Light" panose="020F0302020204030204" pitchFamily="34" charset="0"/>
                <a:cs typeface="Calibri Light" panose="020F0302020204030204" pitchFamily="34" charset="0"/>
              </a:rPr>
              <a:t>NND OIL &amp; GAS </a:t>
            </a:r>
            <a:r>
              <a:rPr lang="en-US" sz="2800" b="1" u="sng" dirty="0" smtClean="0">
                <a:solidFill>
                  <a:schemeClr val="tx2">
                    <a:lumMod val="60000"/>
                    <a:lumOff val="40000"/>
                  </a:schemeClr>
                </a:solidFill>
                <a:latin typeface="Calibri Light" panose="020F0302020204030204" pitchFamily="34" charset="0"/>
                <a:cs typeface="Calibri Light" panose="020F0302020204030204" pitchFamily="34" charset="0"/>
              </a:rPr>
              <a:t>Orifice </a:t>
            </a:r>
            <a:r>
              <a:rPr lang="en-US" sz="2800" b="1" u="sng" dirty="0">
                <a:solidFill>
                  <a:schemeClr val="tx2">
                    <a:lumMod val="60000"/>
                    <a:lumOff val="40000"/>
                  </a:schemeClr>
                </a:solidFill>
                <a:latin typeface="Calibri Light" panose="020F0302020204030204" pitchFamily="34" charset="0"/>
                <a:cs typeface="Calibri Light" panose="020F0302020204030204" pitchFamily="34" charset="0"/>
              </a:rPr>
              <a:t>Series &amp; Specifications</a:t>
            </a:r>
          </a:p>
          <a:p>
            <a:pPr marL="0" indent="0">
              <a:buNone/>
            </a:pPr>
            <a:r>
              <a:rPr lang="en-US" b="1" dirty="0">
                <a:latin typeface="Calibri Light" panose="020F0302020204030204" pitchFamily="34" charset="0"/>
                <a:cs typeface="Calibri Light" panose="020F0302020204030204" pitchFamily="34" charset="0"/>
              </a:rPr>
              <a:t>Application: </a:t>
            </a:r>
            <a:r>
              <a:rPr lang="en-US" dirty="0">
                <a:latin typeface="Calibri Light" panose="020F0302020204030204" pitchFamily="34" charset="0"/>
                <a:cs typeface="Calibri Light" panose="020F0302020204030204" pitchFamily="34" charset="0"/>
              </a:rPr>
              <a:t>Flow measurement of Liquid or Gas </a:t>
            </a:r>
          </a:p>
          <a:p>
            <a:pPr marL="0" indent="0">
              <a:buNone/>
            </a:pPr>
            <a:r>
              <a:rPr lang="en-US" b="1" dirty="0">
                <a:latin typeface="Calibri Light" panose="020F0302020204030204" pitchFamily="34" charset="0"/>
                <a:cs typeface="Calibri Light" panose="020F0302020204030204" pitchFamily="34" charset="0"/>
              </a:rPr>
              <a:t>Series / Type:</a:t>
            </a:r>
          </a:p>
          <a:p>
            <a:pPr lvl="1"/>
            <a:r>
              <a:rPr lang="en-US" sz="1800" dirty="0" smtClean="0">
                <a:latin typeface="Calibri Light" panose="020F0302020204030204" pitchFamily="34" charset="0"/>
                <a:cs typeface="Calibri Light" panose="020F0302020204030204" pitchFamily="34" charset="0"/>
              </a:rPr>
              <a:t>OR </a:t>
            </a:r>
            <a:r>
              <a:rPr lang="en-US" sz="1800" dirty="0">
                <a:latin typeface="Calibri Light" panose="020F0302020204030204" pitchFamily="34" charset="0"/>
                <a:cs typeface="Calibri Light" panose="020F0302020204030204" pitchFamily="34" charset="0"/>
              </a:rPr>
              <a:t>Series</a:t>
            </a:r>
          </a:p>
          <a:p>
            <a:pPr marL="0" indent="0">
              <a:buNone/>
            </a:pPr>
            <a:r>
              <a:rPr lang="en-US" b="1" dirty="0">
                <a:latin typeface="Calibri Light" panose="020F0302020204030204" pitchFamily="34" charset="0"/>
                <a:cs typeface="Calibri Light" panose="020F0302020204030204" pitchFamily="34" charset="0"/>
              </a:rPr>
              <a:t>Pressure Rating: </a:t>
            </a:r>
          </a:p>
          <a:p>
            <a:pPr lvl="1"/>
            <a:r>
              <a:rPr lang="en-US" sz="1800" dirty="0">
                <a:latin typeface="Calibri Light" panose="020F0302020204030204" pitchFamily="34" charset="0"/>
                <a:cs typeface="Calibri Light" panose="020F0302020204030204" pitchFamily="34" charset="0"/>
              </a:rPr>
              <a:t>150, 300, 400, 600, 900, 1500, 2500 ANSI B16.5 Class</a:t>
            </a:r>
          </a:p>
          <a:p>
            <a:pPr marL="0" indent="0">
              <a:buNone/>
            </a:pPr>
            <a:r>
              <a:rPr lang="en-US" b="1" dirty="0">
                <a:latin typeface="Calibri Light" panose="020F0302020204030204" pitchFamily="34" charset="0"/>
                <a:cs typeface="Calibri Light" panose="020F0302020204030204" pitchFamily="34" charset="0"/>
              </a:rPr>
              <a:t>MOC:</a:t>
            </a:r>
          </a:p>
          <a:p>
            <a:pPr lvl="1"/>
            <a:r>
              <a:rPr lang="en-US" sz="1800" dirty="0">
                <a:latin typeface="Calibri Light" panose="020F0302020204030204" pitchFamily="34" charset="0"/>
                <a:cs typeface="Calibri Light" panose="020F0302020204030204" pitchFamily="34" charset="0"/>
              </a:rPr>
              <a:t>Carbon steel, Stainless Steel, Duplex Stainless steel, Inconel, Hastealloy, Titanium, etc.</a:t>
            </a:r>
          </a:p>
          <a:p>
            <a:pPr marL="0" indent="0">
              <a:buNone/>
            </a:pPr>
            <a:r>
              <a:rPr lang="en-US" b="1" dirty="0">
                <a:latin typeface="Calibri Light" panose="020F0302020204030204" pitchFamily="34" charset="0"/>
                <a:cs typeface="Calibri Light" panose="020F0302020204030204" pitchFamily="34" charset="0"/>
              </a:rPr>
              <a:t>Temperature Range</a:t>
            </a:r>
          </a:p>
          <a:p>
            <a:pPr lvl="1"/>
            <a:r>
              <a:rPr lang="en-US" sz="1800" dirty="0">
                <a:latin typeface="Calibri Light" panose="020F0302020204030204" pitchFamily="34" charset="0"/>
                <a:cs typeface="Calibri Light" panose="020F0302020204030204" pitchFamily="34" charset="0"/>
              </a:rPr>
              <a:t>30 Degree Celsius to 400 </a:t>
            </a:r>
            <a:r>
              <a:rPr lang="en-US" sz="1800" dirty="0" smtClean="0">
                <a:latin typeface="Calibri Light" panose="020F0302020204030204" pitchFamily="34" charset="0"/>
                <a:cs typeface="Calibri Light" panose="020F0302020204030204" pitchFamily="34" charset="0"/>
              </a:rPr>
              <a:t>Celsius</a:t>
            </a:r>
            <a:endParaRPr lang="en-US" sz="1800" dirty="0">
              <a:latin typeface="Calibri Light" panose="020F0302020204030204" pitchFamily="34" charset="0"/>
              <a:cs typeface="Calibri Light" panose="020F0302020204030204" pitchFamily="34" charset="0"/>
            </a:endParaRPr>
          </a:p>
          <a:p>
            <a:pPr marL="0" lvl="1" indent="0">
              <a:buNone/>
            </a:pPr>
            <a:r>
              <a:rPr lang="en-US" sz="1800" b="1" dirty="0">
                <a:latin typeface="Calibri Light" panose="020F0302020204030204" pitchFamily="34" charset="0"/>
                <a:cs typeface="Calibri Light" panose="020F0302020204030204" pitchFamily="34" charset="0"/>
              </a:rPr>
              <a:t>Additional </a:t>
            </a:r>
            <a:r>
              <a:rPr lang="en-US" sz="1800" b="1" dirty="0" smtClean="0">
                <a:latin typeface="Calibri Light" panose="020F0302020204030204" pitchFamily="34" charset="0"/>
                <a:cs typeface="Calibri Light" panose="020F0302020204030204" pitchFamily="34" charset="0"/>
              </a:rPr>
              <a:t>Accessories:</a:t>
            </a:r>
          </a:p>
          <a:p>
            <a:pPr lvl="1"/>
            <a:r>
              <a:rPr lang="en-US" sz="1800" b="1" dirty="0" smtClean="0">
                <a:latin typeface="Calibri Light" panose="020F0302020204030204" pitchFamily="34" charset="0"/>
                <a:cs typeface="Calibri Light" panose="020F0302020204030204" pitchFamily="34" charset="0"/>
              </a:rPr>
              <a:t> </a:t>
            </a:r>
            <a:r>
              <a:rPr lang="en-US" sz="1800" dirty="0">
                <a:latin typeface="Calibri Light" panose="020F0302020204030204" pitchFamily="34" charset="0"/>
                <a:cs typeface="Calibri Light" panose="020F0302020204030204" pitchFamily="34" charset="0"/>
              </a:rPr>
              <a:t>Flow </a:t>
            </a:r>
            <a:r>
              <a:rPr lang="en-US" sz="1800" dirty="0" smtClean="0">
                <a:latin typeface="Calibri Light" panose="020F0302020204030204" pitchFamily="34" charset="0"/>
                <a:cs typeface="Calibri Light" panose="020F0302020204030204" pitchFamily="34" charset="0"/>
              </a:rPr>
              <a:t>profiler </a:t>
            </a:r>
            <a:r>
              <a:rPr lang="en-US" sz="1800" dirty="0">
                <a:latin typeface="Calibri Light" panose="020F0302020204030204" pitchFamily="34" charset="0"/>
                <a:cs typeface="Calibri Light" panose="020F0302020204030204" pitchFamily="34" charset="0"/>
              </a:rPr>
              <a:t>to reduce the straight length of upstream &amp; </a:t>
            </a:r>
            <a:r>
              <a:rPr lang="en-US" sz="1800" dirty="0" smtClean="0">
                <a:latin typeface="Calibri Light" panose="020F0302020204030204" pitchFamily="34" charset="0"/>
                <a:cs typeface="Calibri Light" panose="020F0302020204030204" pitchFamily="34" charset="0"/>
              </a:rPr>
              <a:t>downstream </a:t>
            </a:r>
            <a:r>
              <a:rPr lang="en-US" sz="1800" dirty="0">
                <a:latin typeface="Calibri Light" panose="020F0302020204030204" pitchFamily="34" charset="0"/>
                <a:cs typeface="Calibri Light" panose="020F0302020204030204" pitchFamily="34" charset="0"/>
              </a:rPr>
              <a:t>piping</a:t>
            </a:r>
          </a:p>
          <a:p>
            <a:endParaRPr lang="en-US" dirty="0"/>
          </a:p>
        </p:txBody>
      </p:sp>
    </p:spTree>
    <p:extLst>
      <p:ext uri="{BB962C8B-B14F-4D97-AF65-F5344CB8AC3E}">
        <p14:creationId xmlns:p14="http://schemas.microsoft.com/office/powerpoint/2010/main" val="1630288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7715"/>
            <a:ext cx="8596668" cy="1320800"/>
          </a:xfrm>
        </p:spPr>
        <p:txBody>
          <a:bodyPr/>
          <a:lstStyle/>
          <a:p>
            <a:r>
              <a:rPr lang="en-US" dirty="0" smtClean="0"/>
              <a:t>New Products Addition to NND Portfolio</a:t>
            </a:r>
            <a:endParaRPr lang="en-US" dirty="0"/>
          </a:p>
        </p:txBody>
      </p:sp>
      <p:sp>
        <p:nvSpPr>
          <p:cNvPr id="3" name="Content Placeholder 2"/>
          <p:cNvSpPr>
            <a:spLocks noGrp="1"/>
          </p:cNvSpPr>
          <p:nvPr>
            <p:ph idx="1"/>
          </p:nvPr>
        </p:nvSpPr>
        <p:spPr>
          <a:xfrm>
            <a:off x="677334" y="1059543"/>
            <a:ext cx="8596668" cy="4981819"/>
          </a:xfrm>
        </p:spPr>
        <p:txBody>
          <a:bodyPr/>
          <a:lstStyle/>
          <a:p>
            <a:r>
              <a:rPr lang="en-US" dirty="0" smtClean="0"/>
              <a:t>NND Oil &amp; gas has added the Oil &amp; Gas equipment's used in upstream industry as an expansion of the industry with their expertise in Oil &amp; Gas.</a:t>
            </a:r>
          </a:p>
          <a:p>
            <a:r>
              <a:rPr lang="en-US" dirty="0" smtClean="0"/>
              <a:t>List of newly added products to NND Oil &amp; Gas Portfolio</a:t>
            </a:r>
          </a:p>
          <a:p>
            <a:pPr lvl="1">
              <a:buFont typeface="Wingdings" panose="05000000000000000000" pitchFamily="2" charset="2"/>
              <a:buChar char="q"/>
            </a:pPr>
            <a:r>
              <a:rPr lang="en-US" sz="1800" dirty="0" smtClean="0">
                <a:latin typeface="Calibri Light" panose="020F0302020204030204" pitchFamily="34" charset="0"/>
                <a:cs typeface="Calibri Light" panose="020F0302020204030204" pitchFamily="34" charset="0"/>
              </a:rPr>
              <a:t>Separator</a:t>
            </a:r>
            <a:endParaRPr lang="en-US" sz="1800" dirty="0">
              <a:latin typeface="Calibri Light" panose="020F0302020204030204" pitchFamily="34" charset="0"/>
              <a:cs typeface="Calibri Light" panose="020F0302020204030204" pitchFamily="34" charset="0"/>
            </a:endParaRP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Pressure vessels</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Scrubbers &amp; KOD</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Enclosed Ground Flare system</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Indirect Bath </a:t>
            </a:r>
            <a:r>
              <a:rPr lang="en-US" sz="1800" dirty="0" smtClean="0">
                <a:latin typeface="Calibri Light" panose="020F0302020204030204" pitchFamily="34" charset="0"/>
                <a:cs typeface="Calibri Light" panose="020F0302020204030204" pitchFamily="34" charset="0"/>
              </a:rPr>
              <a:t>Heaters</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Natural Draft Burner with burner Management system (New addition to portfolio)</a:t>
            </a:r>
          </a:p>
          <a:p>
            <a:pPr lvl="1">
              <a:buFont typeface="Wingdings" panose="05000000000000000000" pitchFamily="2" charset="2"/>
              <a:buChar char="q"/>
            </a:pPr>
            <a:r>
              <a:rPr lang="en-US" sz="1800" dirty="0">
                <a:latin typeface="Calibri Light" panose="020F0302020204030204" pitchFamily="34" charset="0"/>
                <a:cs typeface="Calibri Light" panose="020F0302020204030204" pitchFamily="34" charset="0"/>
              </a:rPr>
              <a:t>Forced Draft Burner with burner Management system (New addition to portfolio)</a:t>
            </a:r>
          </a:p>
          <a:p>
            <a:pPr marL="457200" lvl="1" indent="0">
              <a:buNone/>
            </a:pPr>
            <a:endParaRPr lang="en-US" sz="1800" dirty="0">
              <a:latin typeface="Calibri Light" panose="020F0302020204030204" pitchFamily="34" charset="0"/>
              <a:cs typeface="Calibri Light" panose="020F0302020204030204" pitchFamily="34" charset="0"/>
            </a:endParaRPr>
          </a:p>
          <a:p>
            <a:endParaRPr lang="en-US" dirty="0" smtClean="0"/>
          </a:p>
          <a:p>
            <a:endParaRPr lang="en-US" dirty="0"/>
          </a:p>
        </p:txBody>
      </p:sp>
    </p:spTree>
    <p:extLst>
      <p:ext uri="{BB962C8B-B14F-4D97-AF65-F5344CB8AC3E}">
        <p14:creationId xmlns:p14="http://schemas.microsoft.com/office/powerpoint/2010/main" val="9166884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251" y="201101"/>
            <a:ext cx="8596668" cy="881575"/>
          </a:xfrm>
        </p:spPr>
        <p:txBody>
          <a:bodyPr/>
          <a:lstStyle/>
          <a:p>
            <a:r>
              <a:rPr lang="en-US" dirty="0" smtClean="0"/>
              <a:t>Client List</a:t>
            </a:r>
            <a:endParaRPr lang="en-US" dirty="0"/>
          </a:p>
        </p:txBody>
      </p:sp>
      <p:pic>
        <p:nvPicPr>
          <p:cNvPr id="4" name="Picture 3"/>
          <p:cNvPicPr>
            <a:picLocks noChangeAspect="1"/>
          </p:cNvPicPr>
          <p:nvPr/>
        </p:nvPicPr>
        <p:blipFill>
          <a:blip r:embed="rId2"/>
          <a:stretch>
            <a:fillRect/>
          </a:stretch>
        </p:blipFill>
        <p:spPr>
          <a:xfrm>
            <a:off x="10388427" y="36993"/>
            <a:ext cx="1549036" cy="913078"/>
          </a:xfrm>
          <a:prstGeom prst="rect">
            <a:avLst/>
          </a:prstGeom>
        </p:spPr>
      </p:pic>
      <p:pic>
        <p:nvPicPr>
          <p:cNvPr id="7" name="Picture 6"/>
          <p:cNvPicPr>
            <a:picLocks noChangeAspect="1"/>
          </p:cNvPicPr>
          <p:nvPr/>
        </p:nvPicPr>
        <p:blipFill>
          <a:blip r:embed="rId3"/>
          <a:stretch>
            <a:fillRect/>
          </a:stretch>
        </p:blipFill>
        <p:spPr>
          <a:xfrm>
            <a:off x="525044" y="5752688"/>
            <a:ext cx="899755" cy="947338"/>
          </a:xfrm>
          <a:prstGeom prst="rect">
            <a:avLst/>
          </a:prstGeom>
        </p:spPr>
      </p:pic>
      <p:pic>
        <p:nvPicPr>
          <p:cNvPr id="8" name="Picture 7"/>
          <p:cNvPicPr>
            <a:picLocks noChangeAspect="1"/>
          </p:cNvPicPr>
          <p:nvPr/>
        </p:nvPicPr>
        <p:blipFill>
          <a:blip r:embed="rId4"/>
          <a:stretch>
            <a:fillRect/>
          </a:stretch>
        </p:blipFill>
        <p:spPr>
          <a:xfrm>
            <a:off x="1512607" y="5694694"/>
            <a:ext cx="2238375" cy="1047750"/>
          </a:xfrm>
          <a:prstGeom prst="rect">
            <a:avLst/>
          </a:prstGeom>
        </p:spPr>
      </p:pic>
      <p:pic>
        <p:nvPicPr>
          <p:cNvPr id="9" name="Picture 8"/>
          <p:cNvPicPr>
            <a:picLocks noChangeAspect="1"/>
          </p:cNvPicPr>
          <p:nvPr/>
        </p:nvPicPr>
        <p:blipFill>
          <a:blip r:embed="rId5"/>
          <a:stretch>
            <a:fillRect/>
          </a:stretch>
        </p:blipFill>
        <p:spPr>
          <a:xfrm>
            <a:off x="3725444" y="5685894"/>
            <a:ext cx="1747702" cy="885713"/>
          </a:xfrm>
          <a:prstGeom prst="rect">
            <a:avLst/>
          </a:prstGeom>
        </p:spPr>
      </p:pic>
      <p:pic>
        <p:nvPicPr>
          <p:cNvPr id="14" name="Picture 13"/>
          <p:cNvPicPr>
            <a:picLocks noChangeAspect="1"/>
          </p:cNvPicPr>
          <p:nvPr/>
        </p:nvPicPr>
        <p:blipFill>
          <a:blip r:embed="rId6"/>
          <a:stretch>
            <a:fillRect/>
          </a:stretch>
        </p:blipFill>
        <p:spPr>
          <a:xfrm>
            <a:off x="289924" y="3055482"/>
            <a:ext cx="1231788" cy="1246995"/>
          </a:xfrm>
          <a:prstGeom prst="rect">
            <a:avLst/>
          </a:prstGeom>
        </p:spPr>
      </p:pic>
      <p:pic>
        <p:nvPicPr>
          <p:cNvPr id="15" name="Picture 14"/>
          <p:cNvPicPr>
            <a:picLocks noChangeAspect="1"/>
          </p:cNvPicPr>
          <p:nvPr/>
        </p:nvPicPr>
        <p:blipFill>
          <a:blip r:embed="rId7"/>
          <a:stretch>
            <a:fillRect/>
          </a:stretch>
        </p:blipFill>
        <p:spPr>
          <a:xfrm>
            <a:off x="1533265" y="3069535"/>
            <a:ext cx="1002424" cy="1179936"/>
          </a:xfrm>
          <a:prstGeom prst="rect">
            <a:avLst/>
          </a:prstGeom>
        </p:spPr>
      </p:pic>
      <p:pic>
        <p:nvPicPr>
          <p:cNvPr id="16" name="Picture 15"/>
          <p:cNvPicPr>
            <a:picLocks noChangeAspect="1"/>
          </p:cNvPicPr>
          <p:nvPr/>
        </p:nvPicPr>
        <p:blipFill>
          <a:blip r:embed="rId8"/>
          <a:stretch>
            <a:fillRect/>
          </a:stretch>
        </p:blipFill>
        <p:spPr>
          <a:xfrm>
            <a:off x="2631794" y="3139958"/>
            <a:ext cx="875983" cy="1162519"/>
          </a:xfrm>
          <a:prstGeom prst="rect">
            <a:avLst/>
          </a:prstGeom>
        </p:spPr>
      </p:pic>
      <p:pic>
        <p:nvPicPr>
          <p:cNvPr id="17" name="Picture 16"/>
          <p:cNvPicPr>
            <a:picLocks noChangeAspect="1"/>
          </p:cNvPicPr>
          <p:nvPr/>
        </p:nvPicPr>
        <p:blipFill>
          <a:blip r:embed="rId9"/>
          <a:stretch>
            <a:fillRect/>
          </a:stretch>
        </p:blipFill>
        <p:spPr>
          <a:xfrm>
            <a:off x="3603882" y="3140008"/>
            <a:ext cx="1095681" cy="1109463"/>
          </a:xfrm>
          <a:prstGeom prst="rect">
            <a:avLst/>
          </a:prstGeom>
        </p:spPr>
      </p:pic>
      <p:pic>
        <p:nvPicPr>
          <p:cNvPr id="18" name="Picture 17"/>
          <p:cNvPicPr>
            <a:picLocks noChangeAspect="1"/>
          </p:cNvPicPr>
          <p:nvPr/>
        </p:nvPicPr>
        <p:blipFill>
          <a:blip r:embed="rId10"/>
          <a:stretch>
            <a:fillRect/>
          </a:stretch>
        </p:blipFill>
        <p:spPr>
          <a:xfrm>
            <a:off x="525044" y="1388983"/>
            <a:ext cx="1924050" cy="590550"/>
          </a:xfrm>
          <a:prstGeom prst="rect">
            <a:avLst/>
          </a:prstGeom>
        </p:spPr>
      </p:pic>
      <p:pic>
        <p:nvPicPr>
          <p:cNvPr id="19" name="Picture 18"/>
          <p:cNvPicPr>
            <a:picLocks noChangeAspect="1"/>
          </p:cNvPicPr>
          <p:nvPr/>
        </p:nvPicPr>
        <p:blipFill>
          <a:blip r:embed="rId11"/>
          <a:stretch>
            <a:fillRect/>
          </a:stretch>
        </p:blipFill>
        <p:spPr>
          <a:xfrm>
            <a:off x="3507777" y="1229124"/>
            <a:ext cx="2009775" cy="628650"/>
          </a:xfrm>
          <a:prstGeom prst="rect">
            <a:avLst/>
          </a:prstGeom>
        </p:spPr>
      </p:pic>
      <p:pic>
        <p:nvPicPr>
          <p:cNvPr id="20" name="Picture 19"/>
          <p:cNvPicPr>
            <a:picLocks noChangeAspect="1"/>
          </p:cNvPicPr>
          <p:nvPr/>
        </p:nvPicPr>
        <p:blipFill>
          <a:blip r:embed="rId12"/>
          <a:stretch>
            <a:fillRect/>
          </a:stretch>
        </p:blipFill>
        <p:spPr>
          <a:xfrm>
            <a:off x="5685010" y="1120628"/>
            <a:ext cx="2152650" cy="790575"/>
          </a:xfrm>
          <a:prstGeom prst="rect">
            <a:avLst/>
          </a:prstGeom>
        </p:spPr>
      </p:pic>
      <p:pic>
        <p:nvPicPr>
          <p:cNvPr id="21" name="Picture 20"/>
          <p:cNvPicPr>
            <a:picLocks noChangeAspect="1"/>
          </p:cNvPicPr>
          <p:nvPr/>
        </p:nvPicPr>
        <p:blipFill>
          <a:blip r:embed="rId13"/>
          <a:stretch>
            <a:fillRect/>
          </a:stretch>
        </p:blipFill>
        <p:spPr>
          <a:xfrm>
            <a:off x="7978885" y="1236524"/>
            <a:ext cx="2142067" cy="628650"/>
          </a:xfrm>
          <a:prstGeom prst="rect">
            <a:avLst/>
          </a:prstGeom>
        </p:spPr>
      </p:pic>
      <p:pic>
        <p:nvPicPr>
          <p:cNvPr id="22" name="Picture 21"/>
          <p:cNvPicPr>
            <a:picLocks noChangeAspect="1"/>
          </p:cNvPicPr>
          <p:nvPr/>
        </p:nvPicPr>
        <p:blipFill>
          <a:blip r:embed="rId14"/>
          <a:stretch>
            <a:fillRect/>
          </a:stretch>
        </p:blipFill>
        <p:spPr>
          <a:xfrm>
            <a:off x="525044" y="2204173"/>
            <a:ext cx="1905000" cy="600075"/>
          </a:xfrm>
          <a:prstGeom prst="rect">
            <a:avLst/>
          </a:prstGeom>
        </p:spPr>
      </p:pic>
      <p:pic>
        <p:nvPicPr>
          <p:cNvPr id="23" name="Picture 22"/>
          <p:cNvPicPr>
            <a:picLocks noChangeAspect="1"/>
          </p:cNvPicPr>
          <p:nvPr/>
        </p:nvPicPr>
        <p:blipFill>
          <a:blip r:embed="rId15"/>
          <a:stretch>
            <a:fillRect/>
          </a:stretch>
        </p:blipFill>
        <p:spPr>
          <a:xfrm>
            <a:off x="2582334" y="1957744"/>
            <a:ext cx="1961084" cy="801303"/>
          </a:xfrm>
          <a:prstGeom prst="rect">
            <a:avLst/>
          </a:prstGeom>
        </p:spPr>
      </p:pic>
      <p:pic>
        <p:nvPicPr>
          <p:cNvPr id="24" name="Picture 23"/>
          <p:cNvPicPr>
            <a:picLocks noChangeAspect="1"/>
          </p:cNvPicPr>
          <p:nvPr/>
        </p:nvPicPr>
        <p:blipFill>
          <a:blip r:embed="rId16"/>
          <a:stretch>
            <a:fillRect/>
          </a:stretch>
        </p:blipFill>
        <p:spPr>
          <a:xfrm>
            <a:off x="4975668" y="1957744"/>
            <a:ext cx="1188469" cy="846504"/>
          </a:xfrm>
          <a:prstGeom prst="rect">
            <a:avLst/>
          </a:prstGeom>
        </p:spPr>
      </p:pic>
      <p:pic>
        <p:nvPicPr>
          <p:cNvPr id="25" name="Picture 24"/>
          <p:cNvPicPr>
            <a:picLocks noChangeAspect="1"/>
          </p:cNvPicPr>
          <p:nvPr/>
        </p:nvPicPr>
        <p:blipFill>
          <a:blip r:embed="rId17"/>
          <a:stretch>
            <a:fillRect/>
          </a:stretch>
        </p:blipFill>
        <p:spPr>
          <a:xfrm>
            <a:off x="6434003" y="1936050"/>
            <a:ext cx="2450690" cy="903357"/>
          </a:xfrm>
          <a:prstGeom prst="rect">
            <a:avLst/>
          </a:prstGeom>
        </p:spPr>
      </p:pic>
      <p:pic>
        <p:nvPicPr>
          <p:cNvPr id="26" name="Picture 25"/>
          <p:cNvPicPr>
            <a:picLocks noChangeAspect="1"/>
          </p:cNvPicPr>
          <p:nvPr/>
        </p:nvPicPr>
        <p:blipFill>
          <a:blip r:embed="rId18"/>
          <a:stretch>
            <a:fillRect/>
          </a:stretch>
        </p:blipFill>
        <p:spPr>
          <a:xfrm>
            <a:off x="4890636" y="3069535"/>
            <a:ext cx="2390775" cy="638175"/>
          </a:xfrm>
          <a:prstGeom prst="rect">
            <a:avLst/>
          </a:prstGeom>
        </p:spPr>
      </p:pic>
      <p:pic>
        <p:nvPicPr>
          <p:cNvPr id="27" name="Picture 26"/>
          <p:cNvPicPr>
            <a:picLocks noChangeAspect="1"/>
          </p:cNvPicPr>
          <p:nvPr/>
        </p:nvPicPr>
        <p:blipFill>
          <a:blip r:embed="rId19"/>
          <a:stretch>
            <a:fillRect/>
          </a:stretch>
        </p:blipFill>
        <p:spPr>
          <a:xfrm>
            <a:off x="4890636" y="3721217"/>
            <a:ext cx="1009650" cy="552450"/>
          </a:xfrm>
          <a:prstGeom prst="rect">
            <a:avLst/>
          </a:prstGeom>
        </p:spPr>
      </p:pic>
      <p:pic>
        <p:nvPicPr>
          <p:cNvPr id="28" name="Picture 27"/>
          <p:cNvPicPr>
            <a:picLocks noChangeAspect="1"/>
          </p:cNvPicPr>
          <p:nvPr/>
        </p:nvPicPr>
        <p:blipFill>
          <a:blip r:embed="rId20"/>
          <a:stretch>
            <a:fillRect/>
          </a:stretch>
        </p:blipFill>
        <p:spPr>
          <a:xfrm>
            <a:off x="5589503" y="5812138"/>
            <a:ext cx="4578080" cy="697612"/>
          </a:xfrm>
          <a:prstGeom prst="rect">
            <a:avLst/>
          </a:prstGeom>
        </p:spPr>
      </p:pic>
      <p:pic>
        <p:nvPicPr>
          <p:cNvPr id="30" name="Picture 29"/>
          <p:cNvPicPr>
            <a:picLocks noChangeAspect="1"/>
          </p:cNvPicPr>
          <p:nvPr/>
        </p:nvPicPr>
        <p:blipFill>
          <a:blip r:embed="rId21"/>
          <a:stretch>
            <a:fillRect/>
          </a:stretch>
        </p:blipFill>
        <p:spPr>
          <a:xfrm>
            <a:off x="7436083" y="3232329"/>
            <a:ext cx="2200275" cy="809625"/>
          </a:xfrm>
          <a:prstGeom prst="rect">
            <a:avLst/>
          </a:prstGeom>
        </p:spPr>
      </p:pic>
      <p:pic>
        <p:nvPicPr>
          <p:cNvPr id="31" name="Picture 30"/>
          <p:cNvPicPr>
            <a:picLocks noChangeAspect="1"/>
          </p:cNvPicPr>
          <p:nvPr/>
        </p:nvPicPr>
        <p:blipFill>
          <a:blip r:embed="rId22"/>
          <a:stretch>
            <a:fillRect/>
          </a:stretch>
        </p:blipFill>
        <p:spPr>
          <a:xfrm>
            <a:off x="10283940" y="5810011"/>
            <a:ext cx="1644048" cy="699739"/>
          </a:xfrm>
          <a:prstGeom prst="rect">
            <a:avLst/>
          </a:prstGeom>
        </p:spPr>
      </p:pic>
      <p:pic>
        <p:nvPicPr>
          <p:cNvPr id="32" name="Picture 31"/>
          <p:cNvPicPr>
            <a:picLocks noChangeAspect="1"/>
          </p:cNvPicPr>
          <p:nvPr/>
        </p:nvPicPr>
        <p:blipFill>
          <a:blip r:embed="rId23"/>
          <a:stretch>
            <a:fillRect/>
          </a:stretch>
        </p:blipFill>
        <p:spPr>
          <a:xfrm>
            <a:off x="525044" y="4685370"/>
            <a:ext cx="2723123" cy="707109"/>
          </a:xfrm>
          <a:prstGeom prst="rect">
            <a:avLst/>
          </a:prstGeom>
        </p:spPr>
      </p:pic>
      <p:pic>
        <p:nvPicPr>
          <p:cNvPr id="33" name="Picture 32"/>
          <p:cNvPicPr>
            <a:picLocks noChangeAspect="1"/>
          </p:cNvPicPr>
          <p:nvPr/>
        </p:nvPicPr>
        <p:blipFill>
          <a:blip r:embed="rId24"/>
          <a:stretch>
            <a:fillRect/>
          </a:stretch>
        </p:blipFill>
        <p:spPr>
          <a:xfrm>
            <a:off x="5723237" y="4574432"/>
            <a:ext cx="1421532" cy="867135"/>
          </a:xfrm>
          <a:prstGeom prst="rect">
            <a:avLst/>
          </a:prstGeom>
        </p:spPr>
      </p:pic>
      <p:pic>
        <p:nvPicPr>
          <p:cNvPr id="34" name="Picture 33"/>
          <p:cNvPicPr>
            <a:picLocks noChangeAspect="1"/>
          </p:cNvPicPr>
          <p:nvPr/>
        </p:nvPicPr>
        <p:blipFill>
          <a:blip r:embed="rId25"/>
          <a:stretch>
            <a:fillRect/>
          </a:stretch>
        </p:blipFill>
        <p:spPr>
          <a:xfrm>
            <a:off x="9172220" y="1920152"/>
            <a:ext cx="1990725" cy="885825"/>
          </a:xfrm>
          <a:prstGeom prst="rect">
            <a:avLst/>
          </a:prstGeom>
        </p:spPr>
      </p:pic>
      <p:pic>
        <p:nvPicPr>
          <p:cNvPr id="35" name="Picture 34"/>
          <p:cNvPicPr>
            <a:picLocks noChangeAspect="1"/>
          </p:cNvPicPr>
          <p:nvPr/>
        </p:nvPicPr>
        <p:blipFill>
          <a:blip r:embed="rId26"/>
          <a:stretch>
            <a:fillRect/>
          </a:stretch>
        </p:blipFill>
        <p:spPr>
          <a:xfrm>
            <a:off x="2506897" y="1113567"/>
            <a:ext cx="776594" cy="976290"/>
          </a:xfrm>
          <a:prstGeom prst="rect">
            <a:avLst/>
          </a:prstGeom>
        </p:spPr>
      </p:pic>
      <p:pic>
        <p:nvPicPr>
          <p:cNvPr id="37" name="Picture 36"/>
          <p:cNvPicPr>
            <a:picLocks noChangeAspect="1"/>
          </p:cNvPicPr>
          <p:nvPr/>
        </p:nvPicPr>
        <p:blipFill>
          <a:blip r:embed="rId27"/>
          <a:stretch>
            <a:fillRect/>
          </a:stretch>
        </p:blipFill>
        <p:spPr>
          <a:xfrm>
            <a:off x="3503129" y="4588475"/>
            <a:ext cx="2014423" cy="873227"/>
          </a:xfrm>
          <a:prstGeom prst="rect">
            <a:avLst/>
          </a:prstGeom>
        </p:spPr>
      </p:pic>
      <p:pic>
        <p:nvPicPr>
          <p:cNvPr id="38" name="Picture 37"/>
          <p:cNvPicPr>
            <a:picLocks noChangeAspect="1"/>
          </p:cNvPicPr>
          <p:nvPr/>
        </p:nvPicPr>
        <p:blipFill>
          <a:blip r:embed="rId28"/>
          <a:stretch>
            <a:fillRect/>
          </a:stretch>
        </p:blipFill>
        <p:spPr>
          <a:xfrm>
            <a:off x="10271177" y="1113567"/>
            <a:ext cx="1373325" cy="735589"/>
          </a:xfrm>
          <a:prstGeom prst="rect">
            <a:avLst/>
          </a:prstGeom>
        </p:spPr>
      </p:pic>
      <p:pic>
        <p:nvPicPr>
          <p:cNvPr id="40" name="Picture 39"/>
          <p:cNvPicPr>
            <a:picLocks noChangeAspect="1"/>
          </p:cNvPicPr>
          <p:nvPr/>
        </p:nvPicPr>
        <p:blipFill>
          <a:blip r:embed="rId29"/>
          <a:stretch>
            <a:fillRect/>
          </a:stretch>
        </p:blipFill>
        <p:spPr>
          <a:xfrm rot="16200000">
            <a:off x="9863224" y="3143807"/>
            <a:ext cx="815906" cy="808208"/>
          </a:xfrm>
          <a:prstGeom prst="rect">
            <a:avLst/>
          </a:prstGeom>
        </p:spPr>
      </p:pic>
      <p:pic>
        <p:nvPicPr>
          <p:cNvPr id="41" name="Picture 40"/>
          <p:cNvPicPr>
            <a:picLocks noChangeAspect="1"/>
          </p:cNvPicPr>
          <p:nvPr/>
        </p:nvPicPr>
        <p:blipFill>
          <a:blip r:embed="rId30"/>
          <a:stretch>
            <a:fillRect/>
          </a:stretch>
        </p:blipFill>
        <p:spPr>
          <a:xfrm rot="16200000">
            <a:off x="8262581" y="3525073"/>
            <a:ext cx="730228" cy="2965852"/>
          </a:xfrm>
          <a:prstGeom prst="rect">
            <a:avLst/>
          </a:prstGeom>
        </p:spPr>
      </p:pic>
      <p:pic>
        <p:nvPicPr>
          <p:cNvPr id="43" name="Picture 42"/>
          <p:cNvPicPr>
            <a:picLocks noChangeAspect="1"/>
          </p:cNvPicPr>
          <p:nvPr/>
        </p:nvPicPr>
        <p:blipFill>
          <a:blip r:embed="rId31"/>
          <a:stretch>
            <a:fillRect/>
          </a:stretch>
        </p:blipFill>
        <p:spPr>
          <a:xfrm>
            <a:off x="10167929" y="4660123"/>
            <a:ext cx="1938587" cy="732355"/>
          </a:xfrm>
          <a:prstGeom prst="rect">
            <a:avLst/>
          </a:prstGeom>
        </p:spPr>
      </p:pic>
    </p:spTree>
    <p:extLst>
      <p:ext uri="{BB962C8B-B14F-4D97-AF65-F5344CB8AC3E}">
        <p14:creationId xmlns:p14="http://schemas.microsoft.com/office/powerpoint/2010/main" val="145019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1228</TotalTime>
  <Words>1083</Words>
  <Application>Microsoft Office PowerPoint</Application>
  <PresentationFormat>Widescreen</PresentationFormat>
  <Paragraphs>133</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Trebuchet MS</vt:lpstr>
      <vt:lpstr>Wingdings</vt:lpstr>
      <vt:lpstr>Wingdings 3</vt:lpstr>
      <vt:lpstr>Facet</vt:lpstr>
      <vt:lpstr>NND OIL &amp; GAS</vt:lpstr>
      <vt:lpstr>COMPANY OVERVIEW</vt:lpstr>
      <vt:lpstr>Manufacturing of Products &amp; Services provided By NND OIL &amp; GAS</vt:lpstr>
      <vt:lpstr>Products</vt:lpstr>
      <vt:lpstr>PowerPoint Presentation</vt:lpstr>
      <vt:lpstr>Services</vt:lpstr>
      <vt:lpstr>PRODUCT BRIEF</vt:lpstr>
      <vt:lpstr>Chemical Injection Quills</vt:lpstr>
      <vt:lpstr>PowerPoint Presentation</vt:lpstr>
      <vt:lpstr>Corrosion Coupon</vt:lpstr>
      <vt:lpstr>Inline Static Mixer/ Flow Mixer</vt:lpstr>
      <vt:lpstr>PowerPoint Presentation</vt:lpstr>
      <vt:lpstr>Sample Cooler</vt:lpstr>
      <vt:lpstr>PowerPoint Presentation</vt:lpstr>
      <vt:lpstr>Venturi Meter</vt:lpstr>
      <vt:lpstr>PowerPoint Presentation</vt:lpstr>
      <vt:lpstr>Orifice Meter</vt:lpstr>
      <vt:lpstr>PowerPoint Presentation</vt:lpstr>
      <vt:lpstr>New Products Addition to NND Portfolio</vt:lpstr>
      <vt:lpstr>Client List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Jatin Kerai</cp:lastModifiedBy>
  <cp:revision>132</cp:revision>
  <dcterms:created xsi:type="dcterms:W3CDTF">2023-08-07T04:08:09Z</dcterms:created>
  <dcterms:modified xsi:type="dcterms:W3CDTF">2023-10-04T09:59:02Z</dcterms:modified>
</cp:coreProperties>
</file>